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4"/>
  </p:sldMasterIdLst>
  <p:notesMasterIdLst>
    <p:notesMasterId r:id="rId83"/>
  </p:notesMasterIdLst>
  <p:handoutMasterIdLst>
    <p:handoutMasterId r:id="rId84"/>
  </p:handoutMasterIdLst>
  <p:sldIdLst>
    <p:sldId id="257" r:id="rId5"/>
    <p:sldId id="438" r:id="rId6"/>
    <p:sldId id="439" r:id="rId7"/>
    <p:sldId id="440" r:id="rId8"/>
    <p:sldId id="493" r:id="rId9"/>
    <p:sldId id="473" r:id="rId10"/>
    <p:sldId id="491" r:id="rId11"/>
    <p:sldId id="492" r:id="rId12"/>
    <p:sldId id="443" r:id="rId13"/>
    <p:sldId id="444" r:id="rId14"/>
    <p:sldId id="445" r:id="rId15"/>
    <p:sldId id="446" r:id="rId16"/>
    <p:sldId id="447" r:id="rId17"/>
    <p:sldId id="448" r:id="rId18"/>
    <p:sldId id="449" r:id="rId19"/>
    <p:sldId id="450" r:id="rId20"/>
    <p:sldId id="451" r:id="rId21"/>
    <p:sldId id="452" r:id="rId22"/>
    <p:sldId id="453" r:id="rId23"/>
    <p:sldId id="454" r:id="rId24"/>
    <p:sldId id="455" r:id="rId25"/>
    <p:sldId id="456" r:id="rId26"/>
    <p:sldId id="442" r:id="rId27"/>
    <p:sldId id="283" r:id="rId28"/>
    <p:sldId id="504" r:id="rId29"/>
    <p:sldId id="505" r:id="rId30"/>
    <p:sldId id="327" r:id="rId31"/>
    <p:sldId id="486" r:id="rId32"/>
    <p:sldId id="487" r:id="rId33"/>
    <p:sldId id="488" r:id="rId34"/>
    <p:sldId id="490" r:id="rId35"/>
    <p:sldId id="331" r:id="rId36"/>
    <p:sldId id="332" r:id="rId37"/>
    <p:sldId id="459" r:id="rId38"/>
    <p:sldId id="460" r:id="rId39"/>
    <p:sldId id="461" r:id="rId40"/>
    <p:sldId id="366" r:id="rId41"/>
    <p:sldId id="333" r:id="rId42"/>
    <p:sldId id="390" r:id="rId43"/>
    <p:sldId id="367" r:id="rId44"/>
    <p:sldId id="369" r:id="rId45"/>
    <p:sldId id="334" r:id="rId46"/>
    <p:sldId id="335" r:id="rId47"/>
    <p:sldId id="476" r:id="rId48"/>
    <p:sldId id="463" r:id="rId49"/>
    <p:sldId id="464" r:id="rId50"/>
    <p:sldId id="465" r:id="rId51"/>
    <p:sldId id="466" r:id="rId52"/>
    <p:sldId id="467" r:id="rId53"/>
    <p:sldId id="468" r:id="rId54"/>
    <p:sldId id="498" r:id="rId55"/>
    <p:sldId id="469" r:id="rId56"/>
    <p:sldId id="479" r:id="rId57"/>
    <p:sldId id="470" r:id="rId58"/>
    <p:sldId id="337" r:id="rId59"/>
    <p:sldId id="336" r:id="rId60"/>
    <p:sldId id="338" r:id="rId61"/>
    <p:sldId id="339" r:id="rId62"/>
    <p:sldId id="326" r:id="rId63"/>
    <p:sldId id="471" r:id="rId64"/>
    <p:sldId id="472" r:id="rId65"/>
    <p:sldId id="340" r:id="rId66"/>
    <p:sldId id="296" r:id="rId67"/>
    <p:sldId id="344" r:id="rId68"/>
    <p:sldId id="481" r:id="rId69"/>
    <p:sldId id="345" r:id="rId70"/>
    <p:sldId id="346" r:id="rId71"/>
    <p:sldId id="501" r:id="rId72"/>
    <p:sldId id="500" r:id="rId73"/>
    <p:sldId id="349" r:id="rId74"/>
    <p:sldId id="354" r:id="rId75"/>
    <p:sldId id="483" r:id="rId76"/>
    <p:sldId id="350" r:id="rId77"/>
    <p:sldId id="351" r:id="rId78"/>
    <p:sldId id="484" r:id="rId79"/>
    <p:sldId id="497" r:id="rId80"/>
    <p:sldId id="352" r:id="rId81"/>
    <p:sldId id="355"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21" autoAdjust="0"/>
    <p:restoredTop sz="97395" autoAdjust="0"/>
  </p:normalViewPr>
  <p:slideViewPr>
    <p:cSldViewPr snapToGrid="0">
      <p:cViewPr varScale="1">
        <p:scale>
          <a:sx n="157" d="100"/>
          <a:sy n="157" d="100"/>
        </p:scale>
        <p:origin x="85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AA6131-A1AB-4055-BD97-4E19655396D9}"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63139794-71E7-4C7B-AD5F-439E5BE81D4B}">
      <dgm:prSet/>
      <dgm:spPr/>
      <dgm:t>
        <a:bodyPr/>
        <a:lstStyle/>
        <a:p>
          <a:r>
            <a:rPr lang="en-IE"/>
            <a:t>Bitwise operators act on operands as if they were strings of binary digits. They operate bit by bit, hence the name.</a:t>
          </a:r>
          <a:endParaRPr lang="en-US"/>
        </a:p>
      </dgm:t>
    </dgm:pt>
    <dgm:pt modelId="{523F2ACE-255C-4116-8A91-2C7262E148D1}" type="parTrans" cxnId="{5D524EB7-577B-40B0-9538-71309BA2E488}">
      <dgm:prSet/>
      <dgm:spPr/>
      <dgm:t>
        <a:bodyPr/>
        <a:lstStyle/>
        <a:p>
          <a:endParaRPr lang="en-US"/>
        </a:p>
      </dgm:t>
    </dgm:pt>
    <dgm:pt modelId="{496FF6E6-85C0-48DF-89E6-CD5FF6E39EA5}" type="sibTrans" cxnId="{5D524EB7-577B-40B0-9538-71309BA2E488}">
      <dgm:prSet/>
      <dgm:spPr/>
      <dgm:t>
        <a:bodyPr/>
        <a:lstStyle/>
        <a:p>
          <a:endParaRPr lang="en-US"/>
        </a:p>
      </dgm:t>
    </dgm:pt>
    <dgm:pt modelId="{AE37A89F-1F38-4411-8828-0F47D4B83FF8}">
      <dgm:prSet/>
      <dgm:spPr/>
      <dgm:t>
        <a:bodyPr/>
        <a:lstStyle/>
        <a:p>
          <a:r>
            <a:rPr lang="en-IE" dirty="0"/>
            <a:t>They are applicable for int and bool type.</a:t>
          </a:r>
          <a:endParaRPr lang="en-US" dirty="0"/>
        </a:p>
      </dgm:t>
    </dgm:pt>
    <dgm:pt modelId="{F069D988-8CED-45DC-8BBB-7BC3A10E110D}" type="parTrans" cxnId="{34D12218-90B6-4FB6-A644-0B4C7A55DC4F}">
      <dgm:prSet/>
      <dgm:spPr/>
      <dgm:t>
        <a:bodyPr/>
        <a:lstStyle/>
        <a:p>
          <a:endParaRPr lang="en-US"/>
        </a:p>
      </dgm:t>
    </dgm:pt>
    <dgm:pt modelId="{94B65D17-191D-4747-9E71-3F9C7BDDD8E2}" type="sibTrans" cxnId="{34D12218-90B6-4FB6-A644-0B4C7A55DC4F}">
      <dgm:prSet/>
      <dgm:spPr/>
      <dgm:t>
        <a:bodyPr/>
        <a:lstStyle/>
        <a:p>
          <a:endParaRPr lang="en-US"/>
        </a:p>
      </dgm:t>
    </dgm:pt>
    <dgm:pt modelId="{B4D0EDB1-8059-4A57-BA95-3D91F4EF823D}">
      <dgm:prSet/>
      <dgm:spPr/>
      <dgm:t>
        <a:bodyPr/>
        <a:lstStyle/>
        <a:p>
          <a:r>
            <a:rPr lang="en-IE" dirty="0"/>
            <a:t>For example, 2 is 10 in binary and 7 is 111.</a:t>
          </a:r>
          <a:endParaRPr lang="en-US" dirty="0"/>
        </a:p>
      </dgm:t>
    </dgm:pt>
    <dgm:pt modelId="{937825EF-AF80-48A8-8102-759FA69891E7}" type="parTrans" cxnId="{56CED636-DA0B-4584-BC4E-8E417971C390}">
      <dgm:prSet/>
      <dgm:spPr/>
      <dgm:t>
        <a:bodyPr/>
        <a:lstStyle/>
        <a:p>
          <a:endParaRPr lang="en-US"/>
        </a:p>
      </dgm:t>
    </dgm:pt>
    <dgm:pt modelId="{96A84C86-21B9-48FD-8A2F-358E6CE9EF48}" type="sibTrans" cxnId="{56CED636-DA0B-4584-BC4E-8E417971C390}">
      <dgm:prSet/>
      <dgm:spPr/>
      <dgm:t>
        <a:bodyPr/>
        <a:lstStyle/>
        <a:p>
          <a:endParaRPr lang="en-US"/>
        </a:p>
      </dgm:t>
    </dgm:pt>
    <dgm:pt modelId="{4378FD07-B749-462A-9CF7-7B94BB3DB512}" type="pres">
      <dgm:prSet presAssocID="{A0AA6131-A1AB-4055-BD97-4E19655396D9}" presName="linear" presStyleCnt="0">
        <dgm:presLayoutVars>
          <dgm:animLvl val="lvl"/>
          <dgm:resizeHandles val="exact"/>
        </dgm:presLayoutVars>
      </dgm:prSet>
      <dgm:spPr/>
    </dgm:pt>
    <dgm:pt modelId="{CD80CD4B-3008-4B6B-A187-4BA066B8FB0F}" type="pres">
      <dgm:prSet presAssocID="{63139794-71E7-4C7B-AD5F-439E5BE81D4B}" presName="parentText" presStyleLbl="node1" presStyleIdx="0" presStyleCnt="3">
        <dgm:presLayoutVars>
          <dgm:chMax val="0"/>
          <dgm:bulletEnabled val="1"/>
        </dgm:presLayoutVars>
      </dgm:prSet>
      <dgm:spPr/>
    </dgm:pt>
    <dgm:pt modelId="{D08FAAEA-738D-4572-A754-5474BEE9DDF7}" type="pres">
      <dgm:prSet presAssocID="{496FF6E6-85C0-48DF-89E6-CD5FF6E39EA5}" presName="spacer" presStyleCnt="0"/>
      <dgm:spPr/>
    </dgm:pt>
    <dgm:pt modelId="{2BE30ACE-8597-4E58-8CCA-68942EFAF416}" type="pres">
      <dgm:prSet presAssocID="{AE37A89F-1F38-4411-8828-0F47D4B83FF8}" presName="parentText" presStyleLbl="node1" presStyleIdx="1" presStyleCnt="3" custLinFactY="100000" custLinFactNeighborX="0" custLinFactNeighborY="156986">
        <dgm:presLayoutVars>
          <dgm:chMax val="0"/>
          <dgm:bulletEnabled val="1"/>
        </dgm:presLayoutVars>
      </dgm:prSet>
      <dgm:spPr/>
    </dgm:pt>
    <dgm:pt modelId="{D6E03448-DBFE-4FCE-9387-671BCBF9CC30}" type="pres">
      <dgm:prSet presAssocID="{94B65D17-191D-4747-9E71-3F9C7BDDD8E2}" presName="spacer" presStyleCnt="0"/>
      <dgm:spPr/>
    </dgm:pt>
    <dgm:pt modelId="{AA0989C1-A181-45E3-ABE7-288F4129DB10}" type="pres">
      <dgm:prSet presAssocID="{B4D0EDB1-8059-4A57-BA95-3D91F4EF823D}" presName="parentText" presStyleLbl="node1" presStyleIdx="2" presStyleCnt="3" custLinFactY="-98341" custLinFactNeighborX="155" custLinFactNeighborY="-100000">
        <dgm:presLayoutVars>
          <dgm:chMax val="0"/>
          <dgm:bulletEnabled val="1"/>
        </dgm:presLayoutVars>
      </dgm:prSet>
      <dgm:spPr/>
    </dgm:pt>
  </dgm:ptLst>
  <dgm:cxnLst>
    <dgm:cxn modelId="{34D12218-90B6-4FB6-A644-0B4C7A55DC4F}" srcId="{A0AA6131-A1AB-4055-BD97-4E19655396D9}" destId="{AE37A89F-1F38-4411-8828-0F47D4B83FF8}" srcOrd="1" destOrd="0" parTransId="{F069D988-8CED-45DC-8BBB-7BC3A10E110D}" sibTransId="{94B65D17-191D-4747-9E71-3F9C7BDDD8E2}"/>
    <dgm:cxn modelId="{56CED636-DA0B-4584-BC4E-8E417971C390}" srcId="{A0AA6131-A1AB-4055-BD97-4E19655396D9}" destId="{B4D0EDB1-8059-4A57-BA95-3D91F4EF823D}" srcOrd="2" destOrd="0" parTransId="{937825EF-AF80-48A8-8102-759FA69891E7}" sibTransId="{96A84C86-21B9-48FD-8A2F-358E6CE9EF48}"/>
    <dgm:cxn modelId="{4EE1124B-C54C-4E7E-8A25-528971820243}" type="presOf" srcId="{AE37A89F-1F38-4411-8828-0F47D4B83FF8}" destId="{2BE30ACE-8597-4E58-8CCA-68942EFAF416}" srcOrd="0" destOrd="0" presId="urn:microsoft.com/office/officeart/2005/8/layout/vList2"/>
    <dgm:cxn modelId="{13A54553-DB14-4439-8611-BAD6BE7E0193}" type="presOf" srcId="{B4D0EDB1-8059-4A57-BA95-3D91F4EF823D}" destId="{AA0989C1-A181-45E3-ABE7-288F4129DB10}" srcOrd="0" destOrd="0" presId="urn:microsoft.com/office/officeart/2005/8/layout/vList2"/>
    <dgm:cxn modelId="{A10A507C-6D02-4840-84ED-55EB691570CE}" type="presOf" srcId="{A0AA6131-A1AB-4055-BD97-4E19655396D9}" destId="{4378FD07-B749-462A-9CF7-7B94BB3DB512}" srcOrd="0" destOrd="0" presId="urn:microsoft.com/office/officeart/2005/8/layout/vList2"/>
    <dgm:cxn modelId="{12C920B4-9116-4104-993C-A887621B57B2}" type="presOf" srcId="{63139794-71E7-4C7B-AD5F-439E5BE81D4B}" destId="{CD80CD4B-3008-4B6B-A187-4BA066B8FB0F}" srcOrd="0" destOrd="0" presId="urn:microsoft.com/office/officeart/2005/8/layout/vList2"/>
    <dgm:cxn modelId="{5D524EB7-577B-40B0-9538-71309BA2E488}" srcId="{A0AA6131-A1AB-4055-BD97-4E19655396D9}" destId="{63139794-71E7-4C7B-AD5F-439E5BE81D4B}" srcOrd="0" destOrd="0" parTransId="{523F2ACE-255C-4116-8A91-2C7262E148D1}" sibTransId="{496FF6E6-85C0-48DF-89E6-CD5FF6E39EA5}"/>
    <dgm:cxn modelId="{BE58F500-B4DD-4E11-BF16-7C5646EB96EA}" type="presParOf" srcId="{4378FD07-B749-462A-9CF7-7B94BB3DB512}" destId="{CD80CD4B-3008-4B6B-A187-4BA066B8FB0F}" srcOrd="0" destOrd="0" presId="urn:microsoft.com/office/officeart/2005/8/layout/vList2"/>
    <dgm:cxn modelId="{AF3A51D3-5CF2-49DC-A2C3-D06C41907F59}" type="presParOf" srcId="{4378FD07-B749-462A-9CF7-7B94BB3DB512}" destId="{D08FAAEA-738D-4572-A754-5474BEE9DDF7}" srcOrd="1" destOrd="0" presId="urn:microsoft.com/office/officeart/2005/8/layout/vList2"/>
    <dgm:cxn modelId="{5359237A-4865-42E6-A8AB-A2F6630AAC09}" type="presParOf" srcId="{4378FD07-B749-462A-9CF7-7B94BB3DB512}" destId="{2BE30ACE-8597-4E58-8CCA-68942EFAF416}" srcOrd="2" destOrd="0" presId="urn:microsoft.com/office/officeart/2005/8/layout/vList2"/>
    <dgm:cxn modelId="{7EE209CF-AB87-44D8-812F-C1CA17B9CFEA}" type="presParOf" srcId="{4378FD07-B749-462A-9CF7-7B94BB3DB512}" destId="{D6E03448-DBFE-4FCE-9387-671BCBF9CC30}" srcOrd="3" destOrd="0" presId="urn:microsoft.com/office/officeart/2005/8/layout/vList2"/>
    <dgm:cxn modelId="{75EB1F0D-31E4-4BBE-A4E5-E0791E1C7C10}" type="presParOf" srcId="{4378FD07-B749-462A-9CF7-7B94BB3DB512}" destId="{AA0989C1-A181-45E3-ABE7-288F4129DB1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0CD4B-3008-4B6B-A187-4BA066B8FB0F}">
      <dsp:nvSpPr>
        <dsp:cNvPr id="0" name=""/>
        <dsp:cNvSpPr/>
      </dsp:nvSpPr>
      <dsp:spPr>
        <a:xfrm>
          <a:off x="0" y="271773"/>
          <a:ext cx="6266011" cy="140400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E" sz="2500" kern="1200"/>
            <a:t>Bitwise operators act on operands as if they were strings of binary digits. They operate bit by bit, hence the name.</a:t>
          </a:r>
          <a:endParaRPr lang="en-US" sz="2500" kern="1200"/>
        </a:p>
      </dsp:txBody>
      <dsp:txXfrm>
        <a:off x="68538" y="340311"/>
        <a:ext cx="6128935" cy="1266924"/>
      </dsp:txXfrm>
    </dsp:sp>
    <dsp:sp modelId="{2BE30ACE-8597-4E58-8CCA-68942EFAF416}">
      <dsp:nvSpPr>
        <dsp:cNvPr id="0" name=""/>
        <dsp:cNvSpPr/>
      </dsp:nvSpPr>
      <dsp:spPr>
        <a:xfrm>
          <a:off x="0" y="3264803"/>
          <a:ext cx="6266011" cy="1404000"/>
        </a:xfrm>
        <a:prstGeom prst="roundRect">
          <a:avLst/>
        </a:prstGeom>
        <a:gradFill rotWithShape="0">
          <a:gsLst>
            <a:gs pos="0">
              <a:schemeClr val="accent2">
                <a:hueOff val="226582"/>
                <a:satOff val="-23996"/>
                <a:lumOff val="-588"/>
                <a:alphaOff val="0"/>
                <a:tint val="96000"/>
                <a:lumMod val="104000"/>
              </a:schemeClr>
            </a:gs>
            <a:gs pos="100000">
              <a:schemeClr val="accent2">
                <a:hueOff val="226582"/>
                <a:satOff val="-23996"/>
                <a:lumOff val="-588"/>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E" sz="2500" kern="1200" dirty="0"/>
            <a:t>They are applicable for int and bool type.</a:t>
          </a:r>
          <a:endParaRPr lang="en-US" sz="2500" kern="1200" dirty="0"/>
        </a:p>
      </dsp:txBody>
      <dsp:txXfrm>
        <a:off x="68538" y="3333341"/>
        <a:ext cx="6128935" cy="1266924"/>
      </dsp:txXfrm>
    </dsp:sp>
    <dsp:sp modelId="{AA0989C1-A181-45E3-ABE7-288F4129DB10}">
      <dsp:nvSpPr>
        <dsp:cNvPr id="0" name=""/>
        <dsp:cNvSpPr/>
      </dsp:nvSpPr>
      <dsp:spPr>
        <a:xfrm>
          <a:off x="0" y="1771065"/>
          <a:ext cx="6266011" cy="1404000"/>
        </a:xfrm>
        <a:prstGeom prst="roundRec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E" sz="2500" kern="1200" dirty="0"/>
            <a:t>For example, 2 is 10 in binary and 7 is 111.</a:t>
          </a:r>
          <a:endParaRPr lang="en-US" sz="2500" kern="1200" dirty="0"/>
        </a:p>
      </dsp:txBody>
      <dsp:txXfrm>
        <a:off x="68538" y="1839603"/>
        <a:ext cx="6128935" cy="126692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8F1EB8-8725-5B11-5BCA-0EC5494FD0F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8F2B5F84-20F0-0B13-E855-B7B026D7B4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6A3084-E499-4A5F-B1BB-9C9C7C8EDA45}" type="datetimeFigureOut">
              <a:rPr lang="en-GB" smtClean="0"/>
              <a:t>13/03/2025</a:t>
            </a:fld>
            <a:endParaRPr lang="en-GB"/>
          </a:p>
        </p:txBody>
      </p:sp>
      <p:sp>
        <p:nvSpPr>
          <p:cNvPr id="4" name="Footer Placeholder 3">
            <a:extLst>
              <a:ext uri="{FF2B5EF4-FFF2-40B4-BE49-F238E27FC236}">
                <a16:creationId xmlns:a16="http://schemas.microsoft.com/office/drawing/2014/main" id="{140C4DAB-A42C-8E9F-B330-63CC6D7D40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73413BB-FF2A-7539-F8C9-A985760B47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DF4F77-9E2E-49E9-B142-752EF767BC27}" type="slidenum">
              <a:rPr lang="en-GB" smtClean="0"/>
              <a:t>‹#›</a:t>
            </a:fld>
            <a:endParaRPr lang="en-GB"/>
          </a:p>
        </p:txBody>
      </p:sp>
    </p:spTree>
    <p:extLst>
      <p:ext uri="{BB962C8B-B14F-4D97-AF65-F5344CB8AC3E}">
        <p14:creationId xmlns:p14="http://schemas.microsoft.com/office/powerpoint/2010/main" val="2495936407"/>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8T09:50:33.367"/>
    </inkml:context>
    <inkml:brush xml:id="br0">
      <inkml:brushProperty name="width" value="0.1" units="cm"/>
      <inkml:brushProperty name="height" value="0.1" units="cm"/>
      <inkml:brushProperty name="color" value="#66CC00"/>
      <inkml:brushProperty name="ignorePressure" value="1"/>
    </inkml:brush>
  </inkml:definitions>
  <inkml:trace contextRef="#ctx0" brushRef="#br0">1 1,'0'1,"0"0,0-1,0 1,1 0,-1 0,1 0,-1-1,0 1,1 0,-1-1,1 1,0 0,-1-1,1 1,-1-1,1 1,0-1,-1 1,1-1,0 1,0-1,-1 0,2 1,24 8,-16-7,17 6,1-2,0-1,0-2,0 0,48-3,-33 0,60 8,112 22,-153-22,1-4,109-5,-58-1,-92 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8T09:50:44.113"/>
    </inkml:context>
    <inkml:brush xml:id="br0">
      <inkml:brushProperty name="width" value="0.1" units="cm"/>
      <inkml:brushProperty name="height" value="0.1" units="cm"/>
      <inkml:brushProperty name="color" value="#66CC00"/>
      <inkml:brushProperty name="ignorePressure" value="1"/>
    </inkml:brush>
  </inkml:definitions>
  <inkml:trace contextRef="#ctx0" brushRef="#br0">1 0,'6'2,"-1"-1,1 0,0 1,-1 0,1 1,-1-1,0 1,0 0,0 0,0 0,0 1,6 6,23 15,-14-14,-2 2,1 0,-2 1,0 1,0 0,22 29,-32-37,0-1,0 0,1 0,0 0,0-1,9 4,-11-6,0 0,0 0,0 1,0 0,-1 0,0 0,0 0,0 1,0 0,-1 0,0 0,0 1,7 11,-10-14,-1 0,1 1,-1-1,0 1,0-1,0 0,0 1,0-1,-1 0,1 1,-1-1,0 0,0 0,0 1,-1-1,1 0,-1 0,0 0,1-1,-1 1,-1 0,1-1,0 1,-1-1,1 0,-4 3,-8 7,-1-1,-1 0,-21 11,32-20,-54 30,-112 41,151-66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8T09:51:31.293"/>
    </inkml:context>
    <inkml:brush xml:id="br0">
      <inkml:brushProperty name="width" value="0.1" units="cm"/>
      <inkml:brushProperty name="height" value="0.1" units="cm"/>
      <inkml:brushProperty name="color" value="#66CC00"/>
      <inkml:brushProperty name="ignorePressure" value="1"/>
    </inkml:brush>
  </inkml:definitions>
  <inkml:trace contextRef="#ctx0" brushRef="#br0">1 1,'89'-1,"318"16,-303-6,126-7,-135-4,166 19,-231-13,-7-1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8T09:51:32.774"/>
    </inkml:context>
    <inkml:brush xml:id="br0">
      <inkml:brushProperty name="width" value="0.1" units="cm"/>
      <inkml:brushProperty name="height" value="0.1" units="cm"/>
      <inkml:brushProperty name="color" value="#66CC00"/>
      <inkml:brushProperty name="ignorePressure" value="1"/>
    </inkml:brush>
  </inkml:definitions>
  <inkml:trace contextRef="#ctx0" brushRef="#br0">0 1,'2'3,"-1"1,1 0,0-1,0 1,0-1,0 0,1 1,-1-1,1 0,0-1,0 1,6 4,3 4,6 5,0-1,1-1,1 0,23 10,-30-16,1 0,3 2,0 0,-1 1,21 19,-15-17,3 4,-25-16,1-1,0 1,-1 0,1 0,-1 0,1-1,-1 1,0 0,1 0,-1 0,0 0,0 0,1-1,-1 1,0 0,0 0,0 0,0 0,0 0,0 0,-1 0,1 0,0 0,0-1,-1 1,1 0,0 0,-1 1,-3 5,0-1,-1 1,0-1,0 0,0 0,-1 0,-7 5,-50 36,52-39,-7 2,0 0,0-1,-1-1,-34 10,3-1,35-11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0E31B-AE2C-4BB4-9D39-A0A0B4E5C02B}" type="datetimeFigureOut">
              <a:rPr lang="en-US" smtClean="0"/>
              <a:t>3/13/2025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CC65-C957-4A7C-9FAA-9073D17AD754}" type="slidenum">
              <a:rPr lang="en-US" smtClean="0"/>
              <a:t>‹#›</a:t>
            </a:fld>
            <a:endParaRPr lang="en-US"/>
          </a:p>
        </p:txBody>
      </p:sp>
    </p:spTree>
    <p:extLst>
      <p:ext uri="{BB962C8B-B14F-4D97-AF65-F5344CB8AC3E}">
        <p14:creationId xmlns:p14="http://schemas.microsoft.com/office/powerpoint/2010/main" val="417863902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python.org/3/reference/expressions.html#is"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ord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ord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ord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dirty="0"/>
              <a:t>Output:</a:t>
            </a:r>
          </a:p>
          <a:p>
            <a:r>
              <a:rPr lang="en-US" dirty="0"/>
              <a:t>97</a:t>
            </a:r>
          </a:p>
          <a:p>
            <a:r>
              <a:rPr lang="en-US" dirty="0"/>
              <a:t>65</a:t>
            </a:r>
          </a:p>
          <a:p>
            <a:r>
              <a:rPr lang="en-US" dirty="0"/>
              <a:t>42</a:t>
            </a:r>
          </a:p>
        </p:txBody>
      </p:sp>
    </p:spTree>
    <p:extLst>
      <p:ext uri="{BB962C8B-B14F-4D97-AF65-F5344CB8AC3E}">
        <p14:creationId xmlns:p14="http://schemas.microsoft.com/office/powerpoint/2010/main" val="1407855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6593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0" i="0" dirty="0">
                <a:solidFill>
                  <a:srgbClr val="222222"/>
                </a:solidFill>
                <a:effectLst/>
                <a:latin typeface="Lucida Grande"/>
              </a:rPr>
              <a:t>Due to automatic garbage-collection, free lists, and the dynamic nature of descriptors, you may notice seemingly unusual behaviour in certain uses of the </a:t>
            </a:r>
            <a:r>
              <a:rPr lang="en-IE" b="0" i="0" u="none" strike="noStrike" dirty="0">
                <a:solidFill>
                  <a:srgbClr val="0072AA"/>
                </a:solidFill>
                <a:effectLst/>
                <a:latin typeface="Lucida Grande"/>
                <a:hlinkClick r:id="rId3"/>
              </a:rPr>
              <a:t>is</a:t>
            </a:r>
            <a:r>
              <a:rPr lang="en-IE" b="0" i="0" dirty="0">
                <a:solidFill>
                  <a:srgbClr val="222222"/>
                </a:solidFill>
                <a:effectLst/>
                <a:latin typeface="Lucida Grande"/>
              </a:rPr>
              <a:t> operator, like those involving comparisons between instance methods, or constants. Check their documentation for more info.</a:t>
            </a:r>
            <a:endParaRPr lang="en-US" dirty="0"/>
          </a:p>
        </p:txBody>
      </p:sp>
    </p:spTree>
    <p:extLst>
      <p:ext uri="{BB962C8B-B14F-4D97-AF65-F5344CB8AC3E}">
        <p14:creationId xmlns:p14="http://schemas.microsoft.com/office/powerpoint/2010/main" val="2251402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b3033bf7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b3033bf7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22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E" dirty="0"/>
              <a:t>The operator precedence in Python is listed in the following table. It is in descending order (upper group has higher precedence than the lower ones).</a:t>
            </a:r>
            <a:endParaRPr lang="en-US" dirty="0"/>
          </a:p>
        </p:txBody>
      </p:sp>
    </p:spTree>
    <p:extLst>
      <p:ext uri="{BB962C8B-B14F-4D97-AF65-F5344CB8AC3E}">
        <p14:creationId xmlns:p14="http://schemas.microsoft.com/office/powerpoint/2010/main" val="1165375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5586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98215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2111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1902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Let's have a look at the placeholders in our example. The second one "%8.2f" is a format description for a float number. Like other placeholders, it is introduced with the "%" character. This is followed by the total number of digits the string should contain. This number includes the decimal point and all the digits, i.e. before and after the decimal point. Our float number 59.058 has to be formatted with 8 characters. The decimal part of the number or the precision is set to 2, i.e. the number following the "." in our placeholder. Finally, the last character "f" of our placeholder stands for "float".</a:t>
            </a:r>
          </a:p>
          <a:p>
            <a:endParaRPr lang="en-IE" dirty="0"/>
          </a:p>
          <a:p>
            <a:r>
              <a:rPr lang="en-IE" dirty="0"/>
              <a:t>If you look at the output, you will notice that the 3 decimal digits have been rounded. Furthermore, the number has been preceded in the output with 3 leading blanks.</a:t>
            </a:r>
          </a:p>
          <a:p>
            <a:endParaRPr lang="en-IE" dirty="0"/>
          </a:p>
          <a:p>
            <a:r>
              <a:rPr lang="en-IE" dirty="0"/>
              <a:t>The first placeholder "%5d" is used for the first component of our tuple, i.e. the integer 453. The number will be printed with 5 characters. As 453 consists only of 3 digits, the output is padded with 2 leading blanks</a:t>
            </a:r>
            <a:endParaRPr lang="en-US" dirty="0"/>
          </a:p>
        </p:txBody>
      </p:sp>
    </p:spTree>
    <p:extLst>
      <p:ext uri="{BB962C8B-B14F-4D97-AF65-F5344CB8AC3E}">
        <p14:creationId xmlns:p14="http://schemas.microsoft.com/office/powerpoint/2010/main" val="3297098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Print(“{} {} {} {} {}”.format(1,2,3,4,5))</a:t>
            </a:r>
            <a:endParaRPr lang="en-GB" dirty="0"/>
          </a:p>
        </p:txBody>
      </p:sp>
    </p:spTree>
    <p:extLst>
      <p:ext uri="{BB962C8B-B14F-4D97-AF65-F5344CB8AC3E}">
        <p14:creationId xmlns:p14="http://schemas.microsoft.com/office/powerpoint/2010/main" val="12248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0" dirty="0">
                <a:solidFill>
                  <a:srgbClr val="DCDCAA"/>
                </a:solidFill>
                <a:effectLst/>
                <a:latin typeface="Consolas" panose="020B0609020204030204" pitchFamily="49" charset="0"/>
              </a:rPr>
              <a:t>print</a:t>
            </a:r>
            <a:r>
              <a:rPr lang="en-IE" b="0" dirty="0">
                <a:solidFill>
                  <a:srgbClr val="D4D4D4"/>
                </a:solidFill>
                <a:effectLst/>
                <a:latin typeface="Consolas" panose="020B0609020204030204" pitchFamily="49" charset="0"/>
              </a:rPr>
              <a:t>(</a:t>
            </a:r>
            <a:r>
              <a:rPr lang="en-IE" b="0" dirty="0">
                <a:solidFill>
                  <a:srgbClr val="CE9178"/>
                </a:solidFill>
                <a:effectLst/>
                <a:latin typeface="Consolas" panose="020B0609020204030204" pitchFamily="49" charset="0"/>
              </a:rPr>
              <a:t>"Employee Age:</a:t>
            </a:r>
            <a:r>
              <a:rPr lang="en-IE" b="0" dirty="0">
                <a:solidFill>
                  <a:srgbClr val="569CD6"/>
                </a:solidFill>
                <a:effectLst/>
                <a:latin typeface="Consolas" panose="020B0609020204030204" pitchFamily="49" charset="0"/>
              </a:rPr>
              <a:t>%0-10d</a:t>
            </a:r>
            <a:r>
              <a:rPr lang="en-IE" b="0" dirty="0">
                <a:solidFill>
                  <a:srgbClr val="CE9178"/>
                </a:solidFill>
                <a:effectLst/>
                <a:latin typeface="Consolas" panose="020B0609020204030204" pitchFamily="49" charset="0"/>
              </a:rPr>
              <a:t>"</a:t>
            </a:r>
            <a:r>
              <a:rPr lang="en-IE" b="0" dirty="0">
                <a:solidFill>
                  <a:srgbClr val="D4D4D4"/>
                </a:solidFill>
                <a:effectLst/>
                <a:latin typeface="Consolas" panose="020B0609020204030204" pitchFamily="49" charset="0"/>
              </a:rPr>
              <a:t>%(</a:t>
            </a:r>
            <a:r>
              <a:rPr lang="en-IE" b="0" dirty="0" err="1">
                <a:solidFill>
                  <a:srgbClr val="9CDCFE"/>
                </a:solidFill>
                <a:effectLst/>
                <a:latin typeface="Consolas" panose="020B0609020204030204" pitchFamily="49" charset="0"/>
              </a:rPr>
              <a:t>emp_age</a:t>
            </a:r>
            <a:r>
              <a:rPr lang="en-IE" b="0" dirty="0">
                <a:solidFill>
                  <a:srgbClr val="D4D4D4"/>
                </a:solidFill>
                <a:effectLst/>
                <a:latin typeface="Consolas" panose="020B0609020204030204" pitchFamily="49" charset="0"/>
              </a:rPr>
              <a:t>)) </a:t>
            </a:r>
            <a:r>
              <a:rPr lang="en-IE" b="0" dirty="0">
                <a:solidFill>
                  <a:srgbClr val="6A9955"/>
                </a:solidFill>
                <a:effectLst/>
                <a:latin typeface="Consolas" panose="020B0609020204030204" pitchFamily="49" charset="0"/>
              </a:rPr>
              <a:t># no –effect (only left alignment, no padding wit zeros on the right side)</a:t>
            </a:r>
            <a:endParaRPr lang="en-IE" b="0" dirty="0">
              <a:solidFill>
                <a:srgbClr val="D4D4D4"/>
              </a:solidFill>
              <a:effectLst/>
              <a:latin typeface="Consolas" panose="020B0609020204030204" pitchFamily="49" charset="0"/>
            </a:endParaRPr>
          </a:p>
          <a:p>
            <a:r>
              <a:rPr lang="en-IE" b="0" dirty="0">
                <a:solidFill>
                  <a:srgbClr val="DCDCAA"/>
                </a:solidFill>
                <a:effectLst/>
                <a:latin typeface="Consolas" panose="020B0609020204030204" pitchFamily="49" charset="0"/>
              </a:rPr>
              <a:t>print</a:t>
            </a:r>
            <a:r>
              <a:rPr lang="en-IE" b="0" dirty="0">
                <a:solidFill>
                  <a:srgbClr val="D4D4D4"/>
                </a:solidFill>
                <a:effectLst/>
                <a:latin typeface="Consolas" panose="020B0609020204030204" pitchFamily="49" charset="0"/>
              </a:rPr>
              <a:t>(</a:t>
            </a:r>
            <a:r>
              <a:rPr lang="en-IE" b="0" dirty="0">
                <a:solidFill>
                  <a:srgbClr val="CE9178"/>
                </a:solidFill>
                <a:effectLst/>
                <a:latin typeface="Consolas" panose="020B0609020204030204" pitchFamily="49" charset="0"/>
              </a:rPr>
              <a:t>"Employee Age:</a:t>
            </a:r>
            <a:r>
              <a:rPr lang="en-IE" b="0" dirty="0">
                <a:solidFill>
                  <a:srgbClr val="569CD6"/>
                </a:solidFill>
                <a:effectLst/>
                <a:latin typeface="Consolas" panose="020B0609020204030204" pitchFamily="49" charset="0"/>
              </a:rPr>
              <a:t>%010d</a:t>
            </a:r>
            <a:r>
              <a:rPr lang="en-IE" b="0" dirty="0">
                <a:solidFill>
                  <a:srgbClr val="CE9178"/>
                </a:solidFill>
                <a:effectLst/>
                <a:latin typeface="Consolas" panose="020B0609020204030204" pitchFamily="49" charset="0"/>
              </a:rPr>
              <a:t>"</a:t>
            </a:r>
            <a:r>
              <a:rPr lang="en-IE" b="0" dirty="0">
                <a:solidFill>
                  <a:srgbClr val="D4D4D4"/>
                </a:solidFill>
                <a:effectLst/>
                <a:latin typeface="Consolas" panose="020B0609020204030204" pitchFamily="49" charset="0"/>
              </a:rPr>
              <a:t>%(</a:t>
            </a:r>
            <a:r>
              <a:rPr lang="en-IE" b="0" dirty="0" err="1">
                <a:solidFill>
                  <a:srgbClr val="9CDCFE"/>
                </a:solidFill>
                <a:effectLst/>
                <a:latin typeface="Consolas" panose="020B0609020204030204" pitchFamily="49" charset="0"/>
              </a:rPr>
              <a:t>emp_age</a:t>
            </a:r>
            <a:r>
              <a:rPr lang="en-IE" b="0" dirty="0">
                <a:solidFill>
                  <a:srgbClr val="D4D4D4"/>
                </a:solidFill>
                <a:effectLst/>
                <a:latin typeface="Consolas" panose="020B0609020204030204" pitchFamily="49" charset="0"/>
              </a:rPr>
              <a:t>))</a:t>
            </a:r>
          </a:p>
          <a:p>
            <a:r>
              <a:rPr lang="en-IE" dirty="0"/>
              <a:t>o/p:</a:t>
            </a:r>
          </a:p>
          <a:p>
            <a:r>
              <a:rPr lang="en-IE" dirty="0"/>
              <a:t>Employee Age:27</a:t>
            </a:r>
          </a:p>
          <a:p>
            <a:r>
              <a:rPr lang="en-IE" dirty="0"/>
              <a:t>Employee Age:0000000027</a:t>
            </a:r>
            <a:endParaRPr lang="en-US" dirty="0"/>
          </a:p>
        </p:txBody>
      </p:sp>
    </p:spTree>
    <p:extLst>
      <p:ext uri="{BB962C8B-B14F-4D97-AF65-F5344CB8AC3E}">
        <p14:creationId xmlns:p14="http://schemas.microsoft.com/office/powerpoint/2010/main" val="4193714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b3033bf7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b3033bf7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2841288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CD1B8B-6FAC-4009-89FD-AED2969769AC}" type="datetime1">
              <a:rPr lang="en-US" smtClean="0"/>
              <a:t>3/13/2025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80236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5D71CF-E834-489F-9A65-271012616CD6}" type="datetime1">
              <a:rPr lang="en-US" smtClean="0"/>
              <a:t>3/13/2025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6672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5D71CF-E834-489F-9A65-271012616CD6}" type="datetime1">
              <a:rPr lang="en-US" smtClean="0"/>
              <a:t>3/13/2025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4833390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15D71CF-E834-489F-9A65-271012616CD6}" type="datetime1">
              <a:rPr lang="en-US" smtClean="0"/>
              <a:t>3/13/2025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431712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15D71CF-E834-489F-9A65-271012616CD6}" type="datetime1">
              <a:rPr lang="en-US" smtClean="0"/>
              <a:t>3/13/2025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6531294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15D71CF-E834-489F-9A65-271012616CD6}" type="datetime1">
              <a:rPr lang="en-US" smtClean="0"/>
              <a:t>3/13/2025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029261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BFB79F-25BB-4B1A-83F9-8EF5BA171ED8}" type="datetime1">
              <a:rPr lang="en-US" smtClean="0"/>
              <a:t>3/13/2025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12916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DD7E4E-5845-48D2-AF58-00CA2FDF6FDD}" type="datetime1">
              <a:rPr lang="en-US" smtClean="0"/>
              <a:t>3/13/2025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9883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4"/>
        <p:cNvGrpSpPr/>
        <p:nvPr/>
      </p:nvGrpSpPr>
      <p:grpSpPr>
        <a:xfrm>
          <a:off x="0" y="0"/>
          <a:ext cx="0" cy="0"/>
          <a:chOff x="0" y="0"/>
          <a:chExt cx="0" cy="0"/>
        </a:xfrm>
      </p:grpSpPr>
      <p:sp>
        <p:nvSpPr>
          <p:cNvPr id="17" name="Google Shape;17;p3"/>
          <p:cNvSpPr txBox="1">
            <a:spLocks noGrp="1"/>
          </p:cNvSpPr>
          <p:nvPr>
            <p:ph type="ctrTitle"/>
          </p:nvPr>
        </p:nvSpPr>
        <p:spPr>
          <a:xfrm>
            <a:off x="999333" y="2349167"/>
            <a:ext cx="5800400" cy="15464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5333"/>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endParaRPr/>
          </a:p>
        </p:txBody>
      </p:sp>
      <p:sp>
        <p:nvSpPr>
          <p:cNvPr id="18" name="Google Shape;18;p3"/>
          <p:cNvSpPr txBox="1">
            <a:spLocks noGrp="1"/>
          </p:cNvSpPr>
          <p:nvPr>
            <p:ph type="subTitle" idx="1"/>
          </p:nvPr>
        </p:nvSpPr>
        <p:spPr>
          <a:xfrm>
            <a:off x="999333" y="4024767"/>
            <a:ext cx="5800400" cy="4840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2000"/>
              <a:buNone/>
              <a:defRPr sz="2667">
                <a:solidFill>
                  <a:schemeClr val="dk2"/>
                </a:solidFill>
              </a:defRPr>
            </a:lvl1pPr>
            <a:lvl2pPr lvl="1" rtl="0">
              <a:spcBef>
                <a:spcPts val="0"/>
              </a:spcBef>
              <a:spcAft>
                <a:spcPts val="0"/>
              </a:spcAft>
              <a:buClr>
                <a:schemeClr val="dk2"/>
              </a:buClr>
              <a:buSzPts val="2800"/>
              <a:buNone/>
              <a:defRPr sz="3733">
                <a:solidFill>
                  <a:schemeClr val="dk2"/>
                </a:solidFill>
              </a:defRPr>
            </a:lvl2pPr>
            <a:lvl3pPr lvl="2" rtl="0">
              <a:spcBef>
                <a:spcPts val="0"/>
              </a:spcBef>
              <a:spcAft>
                <a:spcPts val="0"/>
              </a:spcAft>
              <a:buClr>
                <a:schemeClr val="dk2"/>
              </a:buClr>
              <a:buSzPts val="2800"/>
              <a:buNone/>
              <a:defRPr sz="3733">
                <a:solidFill>
                  <a:schemeClr val="dk2"/>
                </a:solidFill>
              </a:defRPr>
            </a:lvl3pPr>
            <a:lvl4pPr lvl="3" rtl="0">
              <a:spcBef>
                <a:spcPts val="0"/>
              </a:spcBef>
              <a:spcAft>
                <a:spcPts val="0"/>
              </a:spcAft>
              <a:buClr>
                <a:schemeClr val="dk2"/>
              </a:buClr>
              <a:buSzPts val="2800"/>
              <a:buNone/>
              <a:defRPr sz="3733">
                <a:solidFill>
                  <a:schemeClr val="dk2"/>
                </a:solidFill>
              </a:defRPr>
            </a:lvl4pPr>
            <a:lvl5pPr lvl="4" rtl="0">
              <a:spcBef>
                <a:spcPts val="0"/>
              </a:spcBef>
              <a:spcAft>
                <a:spcPts val="0"/>
              </a:spcAft>
              <a:buClr>
                <a:schemeClr val="dk2"/>
              </a:buClr>
              <a:buSzPts val="2800"/>
              <a:buNone/>
              <a:defRPr sz="3733">
                <a:solidFill>
                  <a:schemeClr val="dk2"/>
                </a:solidFill>
              </a:defRPr>
            </a:lvl5pPr>
            <a:lvl6pPr lvl="5" rtl="0">
              <a:spcBef>
                <a:spcPts val="0"/>
              </a:spcBef>
              <a:spcAft>
                <a:spcPts val="0"/>
              </a:spcAft>
              <a:buClr>
                <a:schemeClr val="dk2"/>
              </a:buClr>
              <a:buSzPts val="2800"/>
              <a:buNone/>
              <a:defRPr sz="3733">
                <a:solidFill>
                  <a:schemeClr val="dk2"/>
                </a:solidFill>
              </a:defRPr>
            </a:lvl6pPr>
            <a:lvl7pPr lvl="6" rtl="0">
              <a:spcBef>
                <a:spcPts val="0"/>
              </a:spcBef>
              <a:spcAft>
                <a:spcPts val="0"/>
              </a:spcAft>
              <a:buClr>
                <a:schemeClr val="dk2"/>
              </a:buClr>
              <a:buSzPts val="2800"/>
              <a:buNone/>
              <a:defRPr sz="3733">
                <a:solidFill>
                  <a:schemeClr val="dk2"/>
                </a:solidFill>
              </a:defRPr>
            </a:lvl7pPr>
            <a:lvl8pPr lvl="7" rtl="0">
              <a:spcBef>
                <a:spcPts val="0"/>
              </a:spcBef>
              <a:spcAft>
                <a:spcPts val="0"/>
              </a:spcAft>
              <a:buClr>
                <a:schemeClr val="dk2"/>
              </a:buClr>
              <a:buSzPts val="2800"/>
              <a:buNone/>
              <a:defRPr sz="3733">
                <a:solidFill>
                  <a:schemeClr val="dk2"/>
                </a:solidFill>
              </a:defRPr>
            </a:lvl8pPr>
            <a:lvl9pPr lvl="8" rtl="0">
              <a:spcBef>
                <a:spcPts val="0"/>
              </a:spcBef>
              <a:spcAft>
                <a:spcPts val="0"/>
              </a:spcAft>
              <a:buClr>
                <a:schemeClr val="dk2"/>
              </a:buClr>
              <a:buSzPts val="2800"/>
              <a:buNone/>
              <a:defRPr sz="3733">
                <a:solidFill>
                  <a:schemeClr val="dk2"/>
                </a:solidFill>
              </a:defRPr>
            </a:lvl9pPr>
          </a:lstStyle>
          <a:p>
            <a:endParaRPr/>
          </a:p>
        </p:txBody>
      </p:sp>
    </p:spTree>
    <p:extLst>
      <p:ext uri="{BB962C8B-B14F-4D97-AF65-F5344CB8AC3E}">
        <p14:creationId xmlns:p14="http://schemas.microsoft.com/office/powerpoint/2010/main" val="13638089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userDrawn="1">
  <p:cSld name="Title + 1 column">
    <p:spTree>
      <p:nvGrpSpPr>
        <p:cNvPr id="1" name="Shape 28"/>
        <p:cNvGrpSpPr/>
        <p:nvPr/>
      </p:nvGrpSpPr>
      <p:grpSpPr>
        <a:xfrm>
          <a:off x="0" y="0"/>
          <a:ext cx="0" cy="0"/>
          <a:chOff x="0" y="0"/>
          <a:chExt cx="0" cy="0"/>
        </a:xfrm>
      </p:grpSpPr>
      <p:sp>
        <p:nvSpPr>
          <p:cNvPr id="29" name="Google Shape;29;p5"/>
          <p:cNvSpPr/>
          <p:nvPr userDrawn="1"/>
        </p:nvSpPr>
        <p:spPr>
          <a:xfrm>
            <a:off x="-4" y="-1101"/>
            <a:ext cx="12192000" cy="6858000"/>
          </a:xfrm>
          <a:prstGeom prst="rect">
            <a:avLst/>
          </a:prstGeom>
          <a:solidFill>
            <a:schemeClr val="bg1">
              <a:lumMod val="650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3">
                  <a:lumMod val="40000"/>
                  <a:lumOff val="60000"/>
                </a:schemeClr>
              </a:solidFill>
            </a:endParaRPr>
          </a:p>
        </p:txBody>
      </p:sp>
      <p:sp>
        <p:nvSpPr>
          <p:cNvPr id="30" name="Google Shape;30;p5"/>
          <p:cNvSpPr/>
          <p:nvPr/>
        </p:nvSpPr>
        <p:spPr>
          <a:xfrm>
            <a:off x="10345270" y="-33"/>
            <a:ext cx="1846863"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5"/>
          <p:cNvSpPr/>
          <p:nvPr/>
        </p:nvSpPr>
        <p:spPr>
          <a:xfrm>
            <a:off x="0" y="0"/>
            <a:ext cx="1002000" cy="1002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5"/>
          <p:cNvSpPr txBox="1">
            <a:spLocks noGrp="1"/>
          </p:cNvSpPr>
          <p:nvPr>
            <p:ph type="body" idx="1"/>
          </p:nvPr>
        </p:nvSpPr>
        <p:spPr>
          <a:xfrm>
            <a:off x="0" y="1136526"/>
            <a:ext cx="10345133" cy="5720373"/>
          </a:xfrm>
          <a:prstGeom prst="rect">
            <a:avLst/>
          </a:prstGeom>
        </p:spPr>
        <p:txBody>
          <a:bodyPr spcFirstLastPara="1" wrap="square" lIns="0" tIns="0" rIns="0" bIns="0" anchor="t" anchorCtr="0">
            <a:noAutofit/>
          </a:bodyPr>
          <a:lstStyle>
            <a:lvl1pPr marL="609585" lvl="0" indent="-491054" rtl="0">
              <a:lnSpc>
                <a:spcPct val="150000"/>
              </a:lnSpc>
              <a:spcBef>
                <a:spcPts val="800"/>
              </a:spcBef>
              <a:spcAft>
                <a:spcPts val="0"/>
              </a:spcAft>
              <a:buClr>
                <a:schemeClr val="accent6">
                  <a:lumMod val="75000"/>
                </a:schemeClr>
              </a:buClr>
              <a:buSzPts val="2200"/>
              <a:buFont typeface="Arial" panose="020B0604020202020204" pitchFamily="34" charset="0"/>
              <a:buChar char="•"/>
              <a:defRPr>
                <a:latin typeface="Bahnschrift Light SemiCondensed" panose="020B0502040204020203" pitchFamily="34" charset="0"/>
              </a:defRPr>
            </a:lvl1pPr>
            <a:lvl2pPr marL="1219170" lvl="1" indent="-491054" rtl="0">
              <a:spcBef>
                <a:spcPts val="0"/>
              </a:spcBef>
              <a:spcAft>
                <a:spcPts val="0"/>
              </a:spcAft>
              <a:buSzPts val="2200"/>
              <a:buChar char="▫"/>
              <a:defRPr/>
            </a:lvl2pPr>
            <a:lvl3pPr marL="1828754" lvl="2" indent="-491054" rtl="0">
              <a:spcBef>
                <a:spcPts val="0"/>
              </a:spcBef>
              <a:spcAft>
                <a:spcPts val="0"/>
              </a:spcAft>
              <a:buSzPts val="2200"/>
              <a:buChar char="▫"/>
              <a:defRPr/>
            </a:lvl3pPr>
            <a:lvl4pPr marL="2438339" lvl="3" indent="-491054" rtl="0">
              <a:spcBef>
                <a:spcPts val="0"/>
              </a:spcBef>
              <a:spcAft>
                <a:spcPts val="0"/>
              </a:spcAft>
              <a:buSzPts val="2200"/>
              <a:buChar char="▫"/>
              <a:defRPr/>
            </a:lvl4pPr>
            <a:lvl5pPr marL="3047924" lvl="4" indent="-491054" rtl="0">
              <a:spcBef>
                <a:spcPts val="0"/>
              </a:spcBef>
              <a:spcAft>
                <a:spcPts val="0"/>
              </a:spcAft>
              <a:buSzPts val="2200"/>
              <a:buChar char="○"/>
              <a:defRPr/>
            </a:lvl5pPr>
            <a:lvl6pPr marL="3657509" lvl="5" indent="-491054" rtl="0">
              <a:spcBef>
                <a:spcPts val="0"/>
              </a:spcBef>
              <a:spcAft>
                <a:spcPts val="0"/>
              </a:spcAft>
              <a:buSzPts val="2200"/>
              <a:buChar char="■"/>
              <a:defRPr/>
            </a:lvl6pPr>
            <a:lvl7pPr marL="4267093" lvl="6" indent="-491054" rtl="0">
              <a:spcBef>
                <a:spcPts val="0"/>
              </a:spcBef>
              <a:spcAft>
                <a:spcPts val="0"/>
              </a:spcAft>
              <a:buSzPts val="2200"/>
              <a:buChar char="●"/>
              <a:defRPr/>
            </a:lvl7pPr>
            <a:lvl8pPr marL="4876678" lvl="7" indent="-491054" rtl="0">
              <a:spcBef>
                <a:spcPts val="0"/>
              </a:spcBef>
              <a:spcAft>
                <a:spcPts val="0"/>
              </a:spcAft>
              <a:buSzPts val="2200"/>
              <a:buChar char="○"/>
              <a:defRPr/>
            </a:lvl8pPr>
            <a:lvl9pPr marL="5486263" lvl="8" indent="-491054" rtl="0">
              <a:spcBef>
                <a:spcPts val="0"/>
              </a:spcBef>
              <a:spcAft>
                <a:spcPts val="0"/>
              </a:spcAft>
              <a:buSzPts val="2200"/>
              <a:buChar char="■"/>
              <a:defRPr/>
            </a:lvl9pPr>
          </a:lstStyle>
          <a:p>
            <a:endParaRPr dirty="0"/>
          </a:p>
        </p:txBody>
      </p:sp>
      <p:sp>
        <p:nvSpPr>
          <p:cNvPr id="34" name="Google Shape;34;p5"/>
          <p:cNvSpPr txBox="1">
            <a:spLocks noGrp="1"/>
          </p:cNvSpPr>
          <p:nvPr>
            <p:ph type="sldNum" idx="12"/>
          </p:nvPr>
        </p:nvSpPr>
        <p:spPr>
          <a:xfrm>
            <a:off x="11189996" y="5854899"/>
            <a:ext cx="1002000" cy="10020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ctr"/>
            <a:fld id="{00000000-1234-1234-1234-123412341234}" type="slidenum">
              <a:rPr lang="en" smtClean="0"/>
              <a:pPr algn="ctr"/>
              <a:t>‹#›</a:t>
            </a:fld>
            <a:endParaRPr lang="en"/>
          </a:p>
        </p:txBody>
      </p:sp>
      <p:sp>
        <p:nvSpPr>
          <p:cNvPr id="4" name="TextBox 3">
            <a:extLst>
              <a:ext uri="{FF2B5EF4-FFF2-40B4-BE49-F238E27FC236}">
                <a16:creationId xmlns:a16="http://schemas.microsoft.com/office/drawing/2014/main" id="{A52F9656-FC97-467A-ABFB-340725EBB785}"/>
              </a:ext>
            </a:extLst>
          </p:cNvPr>
          <p:cNvSpPr txBox="1"/>
          <p:nvPr userDrawn="1"/>
        </p:nvSpPr>
        <p:spPr>
          <a:xfrm>
            <a:off x="10515600" y="6590159"/>
            <a:ext cx="1066800" cy="235898"/>
          </a:xfrm>
          <a:prstGeom prst="rect">
            <a:avLst/>
          </a:prstGeom>
          <a:noFill/>
        </p:spPr>
        <p:txBody>
          <a:bodyPr wrap="square" rtlCol="0">
            <a:spAutoFit/>
          </a:bodyPr>
          <a:lstStyle/>
          <a:p>
            <a:r>
              <a:rPr lang="en-US" sz="933" dirty="0">
                <a:solidFill>
                  <a:schemeClr val="tx1">
                    <a:lumMod val="10000"/>
                    <a:lumOff val="90000"/>
                  </a:schemeClr>
                </a:solidFill>
              </a:rPr>
              <a:t>Angela</a:t>
            </a:r>
          </a:p>
        </p:txBody>
      </p:sp>
    </p:spTree>
    <p:extLst>
      <p:ext uri="{BB962C8B-B14F-4D97-AF65-F5344CB8AC3E}">
        <p14:creationId xmlns:p14="http://schemas.microsoft.com/office/powerpoint/2010/main" val="290231964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2" name="Google Shape;12;p2"/>
          <p:cNvSpPr txBox="1">
            <a:spLocks noGrp="1"/>
          </p:cNvSpPr>
          <p:nvPr>
            <p:ph type="ctrTitle"/>
          </p:nvPr>
        </p:nvSpPr>
        <p:spPr>
          <a:xfrm>
            <a:off x="1002000" y="1002567"/>
            <a:ext cx="4569200" cy="48528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5333"/>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endParaRPr/>
          </a:p>
        </p:txBody>
      </p:sp>
    </p:spTree>
    <p:extLst>
      <p:ext uri="{BB962C8B-B14F-4D97-AF65-F5344CB8AC3E}">
        <p14:creationId xmlns:p14="http://schemas.microsoft.com/office/powerpoint/2010/main" val="2844721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3052C-E246-4E04-97A0-D7673A4EBA08}" type="datetime1">
              <a:rPr lang="en-US" smtClean="0"/>
              <a:t>3/13/2025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7660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90C00F-FE3B-4477-9E83-779C215B800A}" type="datetime1">
              <a:rPr lang="en-US" smtClean="0"/>
              <a:t>3/13/2025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93511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5ABDA9-CF86-44C5-B754-F0F7F649C0CB}" type="datetime1">
              <a:rPr lang="en-US" smtClean="0"/>
              <a:t>3/13/2025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035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BD5294-CCC1-43B3-9B36-64CAE4B3514D}" type="datetime1">
              <a:rPr lang="en-US" smtClean="0"/>
              <a:t>3/13/2025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32114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95C7B1-5974-4165-B347-E5A73640B959}" type="datetime1">
              <a:rPr lang="en-US" smtClean="0"/>
              <a:t>3/13/2025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6095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748742-1B1E-466B-87E4-0F6999CE8DC2}" type="datetime1">
              <a:rPr lang="en-US" smtClean="0"/>
              <a:t>3/13/2025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D925FB-58AF-40C3-B37C-36E0CDAD1891}" type="datetime1">
              <a:rPr lang="en-US" smtClean="0"/>
              <a:t>3/13/2025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65450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82817D-E94C-47EC-BCC7-933837BB5A3B}" type="datetime1">
              <a:rPr lang="en-US" smtClean="0"/>
              <a:t>3/13/2025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24886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15D71CF-E834-489F-9A65-271012616CD6}" type="datetime1">
              <a:rPr lang="en-US" smtClean="0"/>
              <a:t>3/13/2025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63265317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4" r:id="rId17"/>
    <p:sldLayoutId id="2147483677" r:id="rId18"/>
    <p:sldLayoutId id="2147483725" r:id="rId19"/>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customXml" Target="../ink/ink2.xml"/><Relationship Id="rId10" Type="http://schemas.openxmlformats.org/officeDocument/2006/relationships/image" Target="../media/image520.png"/><Relationship Id="rId4" Type="http://schemas.openxmlformats.org/officeDocument/2006/relationships/image" Target="../media/image490.png"/><Relationship Id="rId9" Type="http://schemas.openxmlformats.org/officeDocument/2006/relationships/customXml" Target="../ink/ink4.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8" Type="http://schemas.openxmlformats.org/officeDocument/2006/relationships/image" Target="../media/image65.png"/><Relationship Id="rId3" Type="http://schemas.microsoft.com/office/2007/relationships/media" Target="../media/media3.mp4"/><Relationship Id="rId7" Type="http://schemas.openxmlformats.org/officeDocument/2006/relationships/image" Target="../media/image64.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63.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88"/>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Google Shape;90;p13"/>
          <p:cNvSpPr txBox="1">
            <a:spLocks noGrp="1"/>
          </p:cNvSpPr>
          <p:nvPr>
            <p:ph type="ctrTitle"/>
          </p:nvPr>
        </p:nvSpPr>
        <p:spPr>
          <a:xfrm>
            <a:off x="3373062" y="1864865"/>
            <a:ext cx="8131550" cy="2262781"/>
          </a:xfrm>
        </p:spPr>
        <p:txBody>
          <a:bodyPr vert="horz" lIns="91440" tIns="45720" rIns="91440" bIns="45720" rtlCol="0" anchor="b">
            <a:normAutofit/>
          </a:bodyPr>
          <a:lstStyle/>
          <a:p>
            <a:pPr lvl="0">
              <a:spcBef>
                <a:spcPct val="0"/>
              </a:spcBef>
            </a:pPr>
            <a:r>
              <a:rPr lang="en-US" sz="5400" dirty="0"/>
              <a:t>More </a:t>
            </a:r>
            <a:br>
              <a:rPr lang="en-US" sz="5400" dirty="0"/>
            </a:br>
            <a:r>
              <a:rPr lang="en-US" sz="5400" dirty="0"/>
              <a:t>Formatting the Output </a:t>
            </a:r>
          </a:p>
        </p:txBody>
      </p:sp>
      <p:sp>
        <p:nvSpPr>
          <p:cNvPr id="3" name="TextBox 2">
            <a:extLst>
              <a:ext uri="{FF2B5EF4-FFF2-40B4-BE49-F238E27FC236}">
                <a16:creationId xmlns:a16="http://schemas.microsoft.com/office/drawing/2014/main" id="{15B1D08A-E7CD-08D4-307C-F14998255D8F}"/>
              </a:ext>
            </a:extLst>
          </p:cNvPr>
          <p:cNvSpPr txBox="1"/>
          <p:nvPr/>
        </p:nvSpPr>
        <p:spPr>
          <a:xfrm>
            <a:off x="3373062" y="4127644"/>
            <a:ext cx="8131550" cy="1126283"/>
          </a:xfrm>
          <a:prstGeom prst="rect">
            <a:avLst/>
          </a:prstGeom>
        </p:spPr>
        <p:txBody>
          <a:bodyPr vert="horz" lIns="91440" tIns="45720" rIns="91440" bIns="45720" rtlCol="0" anchor="t">
            <a:normAutofit/>
          </a:bodyPr>
          <a:lstStyle/>
          <a:p>
            <a:pPr>
              <a:spcBef>
                <a:spcPts val="1000"/>
              </a:spcBef>
              <a:buClr>
                <a:schemeClr val="accent1"/>
              </a:buClr>
            </a:pPr>
            <a:r>
              <a:rPr lang="en-US">
                <a:solidFill>
                  <a:schemeClr val="tx1">
                    <a:lumMod val="65000"/>
                    <a:lumOff val="35000"/>
                  </a:schemeClr>
                </a:solidFill>
              </a:rPr>
              <a:t>004_Python</a:t>
            </a:r>
          </a:p>
        </p:txBody>
      </p:sp>
      <p:sp>
        <p:nvSpPr>
          <p:cNvPr id="97" name="Rectangle 96">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00"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GB"/>
            </a:p>
          </p:txBody>
        </p:sp>
        <p:sp>
          <p:nvSpPr>
            <p:cNvPr id="101"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GB"/>
            </a:p>
          </p:txBody>
        </p:sp>
        <p:sp>
          <p:nvSpPr>
            <p:cNvPr id="102"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GB"/>
            </a:p>
          </p:txBody>
        </p:sp>
        <p:sp>
          <p:nvSpPr>
            <p:cNvPr id="103"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GB"/>
            </a:p>
          </p:txBody>
        </p:sp>
        <p:sp>
          <p:nvSpPr>
            <p:cNvPr id="104"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GB"/>
            </a:p>
          </p:txBody>
        </p:sp>
        <p:sp>
          <p:nvSpPr>
            <p:cNvPr id="105"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GB"/>
            </a:p>
          </p:txBody>
        </p:sp>
        <p:sp>
          <p:nvSpPr>
            <p:cNvPr id="106"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GB"/>
            </a:p>
          </p:txBody>
        </p:sp>
        <p:sp>
          <p:nvSpPr>
            <p:cNvPr id="107"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GB"/>
            </a:p>
          </p:txBody>
        </p:sp>
        <p:sp>
          <p:nvSpPr>
            <p:cNvPr id="108"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GB"/>
            </a:p>
          </p:txBody>
        </p:sp>
        <p:sp>
          <p:nvSpPr>
            <p:cNvPr id="109"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GB"/>
            </a:p>
          </p:txBody>
        </p:sp>
        <p:sp>
          <p:nvSpPr>
            <p:cNvPr id="110"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GB"/>
            </a:p>
          </p:txBody>
        </p:sp>
        <p:sp>
          <p:nvSpPr>
            <p:cNvPr id="111"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GB"/>
            </a:p>
          </p:txBody>
        </p:sp>
      </p:grpSp>
      <p:grpSp>
        <p:nvGrpSpPr>
          <p:cNvPr id="113" name="Group 112">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114"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GB"/>
            </a:p>
          </p:txBody>
        </p:sp>
        <p:sp>
          <p:nvSpPr>
            <p:cNvPr id="115"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GB"/>
            </a:p>
          </p:txBody>
        </p:sp>
        <p:sp>
          <p:nvSpPr>
            <p:cNvPr id="116"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GB"/>
            </a:p>
          </p:txBody>
        </p:sp>
        <p:sp>
          <p:nvSpPr>
            <p:cNvPr id="117"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GB"/>
            </a:p>
          </p:txBody>
        </p:sp>
        <p:sp>
          <p:nvSpPr>
            <p:cNvPr id="118"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GB"/>
            </a:p>
          </p:txBody>
        </p:sp>
        <p:sp>
          <p:nvSpPr>
            <p:cNvPr id="119"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GB"/>
            </a:p>
          </p:txBody>
        </p:sp>
        <p:sp>
          <p:nvSpPr>
            <p:cNvPr id="120"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GB"/>
            </a:p>
          </p:txBody>
        </p:sp>
        <p:sp>
          <p:nvSpPr>
            <p:cNvPr id="121"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GB"/>
            </a:p>
          </p:txBody>
        </p:sp>
        <p:sp>
          <p:nvSpPr>
            <p:cNvPr id="122"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GB"/>
            </a:p>
          </p:txBody>
        </p:sp>
        <p:sp>
          <p:nvSpPr>
            <p:cNvPr id="123"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GB"/>
            </a:p>
          </p:txBody>
        </p:sp>
        <p:sp>
          <p:nvSpPr>
            <p:cNvPr id="124"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GB"/>
            </a:p>
          </p:txBody>
        </p:sp>
        <p:sp>
          <p:nvSpPr>
            <p:cNvPr id="125"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GB"/>
            </a:p>
          </p:txBody>
        </p:sp>
      </p:grpSp>
      <p:sp>
        <p:nvSpPr>
          <p:cNvPr id="127"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12AA86-1C9C-4140-80F7-CA448BE74149}"/>
              </a:ext>
            </a:extLst>
          </p:cNvPr>
          <p:cNvSpPr>
            <a:spLocks noGrp="1"/>
          </p:cNvSpPr>
          <p:nvPr>
            <p:ph type="title"/>
          </p:nvPr>
        </p:nvSpPr>
        <p:spPr/>
        <p:txBody>
          <a:bodyPr/>
          <a:lstStyle/>
          <a:p>
            <a:r>
              <a:rPr lang="en-US" dirty="0"/>
              <a:t>Index formatting</a:t>
            </a:r>
          </a:p>
        </p:txBody>
      </p:sp>
      <p:sp>
        <p:nvSpPr>
          <p:cNvPr id="2" name="Text Placeholder 1">
            <a:extLst>
              <a:ext uri="{FF2B5EF4-FFF2-40B4-BE49-F238E27FC236}">
                <a16:creationId xmlns:a16="http://schemas.microsoft.com/office/drawing/2014/main" id="{E0E69558-389B-4054-9D43-9BE422D9080C}"/>
              </a:ext>
            </a:extLst>
          </p:cNvPr>
          <p:cNvSpPr>
            <a:spLocks noGrp="1"/>
          </p:cNvSpPr>
          <p:nvPr>
            <p:ph idx="1"/>
          </p:nvPr>
        </p:nvSpPr>
        <p:spPr>
          <a:xfrm>
            <a:off x="2363788" y="2151888"/>
            <a:ext cx="7239000" cy="597408"/>
          </a:xfrm>
          <a:solidFill>
            <a:schemeClr val="bg1"/>
          </a:solidFill>
        </p:spPr>
        <p:txBody>
          <a:bodyPr/>
          <a:lstStyle/>
          <a:p>
            <a:r>
              <a:rPr lang="en-US" dirty="0"/>
              <a:t>Index formatting is not possible in the old-style formatting</a:t>
            </a:r>
          </a:p>
        </p:txBody>
      </p:sp>
      <p:pic>
        <p:nvPicPr>
          <p:cNvPr id="5" name="Picture 4">
            <a:extLst>
              <a:ext uri="{FF2B5EF4-FFF2-40B4-BE49-F238E27FC236}">
                <a16:creationId xmlns:a16="http://schemas.microsoft.com/office/drawing/2014/main" id="{2736798A-9673-4238-BBF6-B252F6B4BC34}"/>
              </a:ext>
            </a:extLst>
          </p:cNvPr>
          <p:cNvPicPr>
            <a:picLocks noChangeAspect="1"/>
          </p:cNvPicPr>
          <p:nvPr/>
        </p:nvPicPr>
        <p:blipFill rotWithShape="1">
          <a:blip r:embed="rId2"/>
          <a:srcRect t="28141"/>
          <a:stretch/>
        </p:blipFill>
        <p:spPr>
          <a:xfrm>
            <a:off x="2363788" y="2927846"/>
            <a:ext cx="7239000" cy="2454909"/>
          </a:xfrm>
          <a:prstGeom prst="rect">
            <a:avLst/>
          </a:prstGeom>
        </p:spPr>
      </p:pic>
    </p:spTree>
    <p:extLst>
      <p:ext uri="{BB962C8B-B14F-4D97-AF65-F5344CB8AC3E}">
        <p14:creationId xmlns:p14="http://schemas.microsoft.com/office/powerpoint/2010/main" val="15596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1233F-5F20-4E1A-B8BA-35D7683A055B}"/>
              </a:ext>
            </a:extLst>
          </p:cNvPr>
          <p:cNvSpPr>
            <a:spLocks noGrp="1"/>
          </p:cNvSpPr>
          <p:nvPr>
            <p:ph type="title"/>
          </p:nvPr>
        </p:nvSpPr>
        <p:spPr>
          <a:xfrm>
            <a:off x="1618488" y="580899"/>
            <a:ext cx="9854184" cy="754126"/>
          </a:xfrm>
        </p:spPr>
        <p:txBody>
          <a:bodyPr>
            <a:normAutofit fontScale="90000"/>
          </a:bodyPr>
          <a:lstStyle/>
          <a:p>
            <a:r>
              <a:rPr lang="en-IE" sz="4800" dirty="0"/>
              <a:t>Padding and aligning strings</a:t>
            </a:r>
            <a:endParaRPr lang="en-US" dirty="0"/>
          </a:p>
        </p:txBody>
      </p:sp>
      <p:sp>
        <p:nvSpPr>
          <p:cNvPr id="2" name="Text Placeholder 1">
            <a:extLst>
              <a:ext uri="{FF2B5EF4-FFF2-40B4-BE49-F238E27FC236}">
                <a16:creationId xmlns:a16="http://schemas.microsoft.com/office/drawing/2014/main" id="{72A2C99B-5B30-4B77-A2ED-C302637F35FB}"/>
              </a:ext>
            </a:extLst>
          </p:cNvPr>
          <p:cNvSpPr>
            <a:spLocks noGrp="1"/>
          </p:cNvSpPr>
          <p:nvPr>
            <p:ph idx="1"/>
          </p:nvPr>
        </p:nvSpPr>
        <p:spPr>
          <a:xfrm>
            <a:off x="361417" y="1629963"/>
            <a:ext cx="5586563" cy="3832054"/>
          </a:xfrm>
          <a:solidFill>
            <a:schemeClr val="bg1"/>
          </a:solidFill>
        </p:spPr>
        <p:txBody>
          <a:bodyPr>
            <a:normAutofit/>
          </a:bodyPr>
          <a:lstStyle/>
          <a:p>
            <a:pPr marL="0" indent="0">
              <a:buNone/>
            </a:pPr>
            <a:r>
              <a:rPr lang="en-IE" sz="1600" dirty="0"/>
              <a:t>By default, values are formatted to take up only as many characters as needed to represent the content.</a:t>
            </a:r>
          </a:p>
          <a:p>
            <a:pPr marL="0" indent="0">
              <a:buNone/>
            </a:pPr>
            <a:endParaRPr lang="en-IE" sz="1600" dirty="0"/>
          </a:p>
          <a:p>
            <a:pPr marL="0" indent="0">
              <a:buNone/>
            </a:pPr>
            <a:r>
              <a:rPr lang="en-IE" sz="1600" dirty="0"/>
              <a:t>It is however also possible to define that a value should be padded to a specific length.</a:t>
            </a:r>
          </a:p>
          <a:p>
            <a:pPr marL="0" indent="0">
              <a:buNone/>
            </a:pPr>
            <a:endParaRPr lang="en-IE" sz="1600" dirty="0"/>
          </a:p>
          <a:p>
            <a:pPr marL="0" indent="0">
              <a:buNone/>
            </a:pPr>
            <a:r>
              <a:rPr lang="en-IE" sz="1600" dirty="0"/>
              <a:t>Unfortunately, the default alignment differs between old and new style formatting. </a:t>
            </a:r>
          </a:p>
          <a:p>
            <a:pPr marL="0" indent="0">
              <a:buNone/>
            </a:pPr>
            <a:endParaRPr lang="en-IE" sz="1600" dirty="0"/>
          </a:p>
          <a:p>
            <a:pPr marL="0" indent="0">
              <a:buNone/>
            </a:pPr>
            <a:r>
              <a:rPr lang="en-IE" sz="1600" dirty="0"/>
              <a:t>The old-style defaults to right aligned while for new style it's left.</a:t>
            </a:r>
            <a:endParaRPr lang="en-US" sz="1600" dirty="0"/>
          </a:p>
        </p:txBody>
      </p:sp>
      <p:pic>
        <p:nvPicPr>
          <p:cNvPr id="5" name="Picture 4">
            <a:extLst>
              <a:ext uri="{FF2B5EF4-FFF2-40B4-BE49-F238E27FC236}">
                <a16:creationId xmlns:a16="http://schemas.microsoft.com/office/drawing/2014/main" id="{FFCC2961-91B4-410D-B2F4-1965752CB1E4}"/>
              </a:ext>
            </a:extLst>
          </p:cNvPr>
          <p:cNvPicPr>
            <a:picLocks noChangeAspect="1"/>
          </p:cNvPicPr>
          <p:nvPr/>
        </p:nvPicPr>
        <p:blipFill>
          <a:blip r:embed="rId2"/>
          <a:stretch>
            <a:fillRect/>
          </a:stretch>
        </p:blipFill>
        <p:spPr>
          <a:xfrm>
            <a:off x="6195289" y="1502523"/>
            <a:ext cx="5996711" cy="4971429"/>
          </a:xfrm>
          <a:prstGeom prst="rect">
            <a:avLst/>
          </a:prstGeom>
        </p:spPr>
      </p:pic>
    </p:spTree>
    <p:extLst>
      <p:ext uri="{BB962C8B-B14F-4D97-AF65-F5344CB8AC3E}">
        <p14:creationId xmlns:p14="http://schemas.microsoft.com/office/powerpoint/2010/main" val="286153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CB98E5-F11F-4C1F-95CF-36EC6A25510C}"/>
              </a:ext>
            </a:extLst>
          </p:cNvPr>
          <p:cNvSpPr>
            <a:spLocks noGrp="1"/>
          </p:cNvSpPr>
          <p:nvPr>
            <p:ph type="title"/>
          </p:nvPr>
        </p:nvSpPr>
        <p:spPr>
          <a:xfrm>
            <a:off x="838200" y="136525"/>
            <a:ext cx="10515600" cy="904207"/>
          </a:xfrm>
        </p:spPr>
        <p:txBody>
          <a:bodyPr/>
          <a:lstStyle/>
          <a:p>
            <a:r>
              <a:rPr lang="en-US" dirty="0"/>
              <a:t>Padding and aligning Strings</a:t>
            </a:r>
          </a:p>
        </p:txBody>
      </p:sp>
      <p:sp>
        <p:nvSpPr>
          <p:cNvPr id="2" name="Text Placeholder 1">
            <a:extLst>
              <a:ext uri="{FF2B5EF4-FFF2-40B4-BE49-F238E27FC236}">
                <a16:creationId xmlns:a16="http://schemas.microsoft.com/office/drawing/2014/main" id="{7FA6CEC7-450F-49E6-9141-6B7C06BD640A}"/>
              </a:ext>
            </a:extLst>
          </p:cNvPr>
          <p:cNvSpPr>
            <a:spLocks noGrp="1"/>
          </p:cNvSpPr>
          <p:nvPr>
            <p:ph idx="1"/>
          </p:nvPr>
        </p:nvSpPr>
        <p:spPr>
          <a:xfrm>
            <a:off x="331560" y="1532119"/>
            <a:ext cx="5449552" cy="4647935"/>
          </a:xfrm>
          <a:solidFill>
            <a:schemeClr val="bg1"/>
          </a:solidFill>
        </p:spPr>
        <p:txBody>
          <a:bodyPr>
            <a:normAutofit/>
          </a:bodyPr>
          <a:lstStyle/>
          <a:p>
            <a:pPr marL="0" indent="0">
              <a:buNone/>
            </a:pPr>
            <a:r>
              <a:rPr lang="en-IE" sz="2400" dirty="0"/>
              <a:t>Again, new style formatting surpasses the old variant by providing more control over how values are padded and aligned.</a:t>
            </a:r>
          </a:p>
          <a:p>
            <a:endParaRPr lang="en-IE" sz="2400" dirty="0"/>
          </a:p>
          <a:p>
            <a:pPr marL="0" indent="0">
              <a:buNone/>
            </a:pPr>
            <a:r>
              <a:rPr lang="en-IE" sz="2400" dirty="0"/>
              <a:t>You can choose the padding character:</a:t>
            </a:r>
            <a:endParaRPr lang="en-US" sz="2400" dirty="0"/>
          </a:p>
        </p:txBody>
      </p:sp>
      <p:pic>
        <p:nvPicPr>
          <p:cNvPr id="5" name="Picture 4">
            <a:extLst>
              <a:ext uri="{FF2B5EF4-FFF2-40B4-BE49-F238E27FC236}">
                <a16:creationId xmlns:a16="http://schemas.microsoft.com/office/drawing/2014/main" id="{E656347C-CB80-4486-9113-8C428A7E3D7E}"/>
              </a:ext>
            </a:extLst>
          </p:cNvPr>
          <p:cNvPicPr>
            <a:picLocks noChangeAspect="1"/>
          </p:cNvPicPr>
          <p:nvPr/>
        </p:nvPicPr>
        <p:blipFill>
          <a:blip r:embed="rId2"/>
          <a:stretch>
            <a:fillRect/>
          </a:stretch>
        </p:blipFill>
        <p:spPr>
          <a:xfrm>
            <a:off x="6410890" y="1289384"/>
            <a:ext cx="5533709" cy="4647935"/>
          </a:xfrm>
          <a:prstGeom prst="rect">
            <a:avLst/>
          </a:prstGeom>
        </p:spPr>
      </p:pic>
    </p:spTree>
    <p:extLst>
      <p:ext uri="{BB962C8B-B14F-4D97-AF65-F5344CB8AC3E}">
        <p14:creationId xmlns:p14="http://schemas.microsoft.com/office/powerpoint/2010/main" val="1496814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2D67FA-2A01-4FF2-84C3-8D0DF464BDE7}"/>
              </a:ext>
            </a:extLst>
          </p:cNvPr>
          <p:cNvSpPr>
            <a:spLocks noGrp="1"/>
          </p:cNvSpPr>
          <p:nvPr>
            <p:ph type="title"/>
          </p:nvPr>
        </p:nvSpPr>
        <p:spPr>
          <a:xfrm>
            <a:off x="1665268" y="618904"/>
            <a:ext cx="10353762" cy="825848"/>
          </a:xfrm>
        </p:spPr>
        <p:txBody>
          <a:bodyPr/>
          <a:lstStyle/>
          <a:p>
            <a:r>
              <a:rPr lang="en-US" dirty="0"/>
              <a:t>Padding and aligning Strings</a:t>
            </a:r>
          </a:p>
        </p:txBody>
      </p:sp>
      <p:sp>
        <p:nvSpPr>
          <p:cNvPr id="2" name="Text Placeholder 1">
            <a:extLst>
              <a:ext uri="{FF2B5EF4-FFF2-40B4-BE49-F238E27FC236}">
                <a16:creationId xmlns:a16="http://schemas.microsoft.com/office/drawing/2014/main" id="{1FC9A94E-035B-4EF6-A1C8-952DD68E2102}"/>
              </a:ext>
            </a:extLst>
          </p:cNvPr>
          <p:cNvSpPr>
            <a:spLocks noGrp="1"/>
          </p:cNvSpPr>
          <p:nvPr>
            <p:ph idx="1"/>
          </p:nvPr>
        </p:nvSpPr>
        <p:spPr>
          <a:xfrm>
            <a:off x="904490" y="1611208"/>
            <a:ext cx="11167483" cy="1257301"/>
          </a:xfrm>
          <a:solidFill>
            <a:schemeClr val="bg1"/>
          </a:solidFill>
        </p:spPr>
        <p:txBody>
          <a:bodyPr>
            <a:normAutofit/>
          </a:bodyPr>
          <a:lstStyle/>
          <a:p>
            <a:pPr marL="0" indent="0">
              <a:buNone/>
            </a:pPr>
            <a:r>
              <a:rPr lang="en-IE" sz="2400" dirty="0"/>
              <a:t>When using centre alignment where the length of the string leads to an uneven split of the padding characters the extra character will be placed on the right side:</a:t>
            </a:r>
            <a:endParaRPr lang="en-US" sz="2400" dirty="0"/>
          </a:p>
        </p:txBody>
      </p:sp>
      <p:pic>
        <p:nvPicPr>
          <p:cNvPr id="5" name="Picture 4">
            <a:extLst>
              <a:ext uri="{FF2B5EF4-FFF2-40B4-BE49-F238E27FC236}">
                <a16:creationId xmlns:a16="http://schemas.microsoft.com/office/drawing/2014/main" id="{01CE6ED5-9D23-4AD9-898F-CE27902A364A}"/>
              </a:ext>
            </a:extLst>
          </p:cNvPr>
          <p:cNvPicPr>
            <a:picLocks noChangeAspect="1"/>
          </p:cNvPicPr>
          <p:nvPr/>
        </p:nvPicPr>
        <p:blipFill>
          <a:blip r:embed="rId2"/>
          <a:stretch>
            <a:fillRect/>
          </a:stretch>
        </p:blipFill>
        <p:spPr>
          <a:xfrm>
            <a:off x="2731773" y="2987896"/>
            <a:ext cx="6362700" cy="3251200"/>
          </a:xfrm>
          <a:prstGeom prst="rect">
            <a:avLst/>
          </a:prstGeom>
        </p:spPr>
      </p:pic>
    </p:spTree>
    <p:extLst>
      <p:ext uri="{BB962C8B-B14F-4D97-AF65-F5344CB8AC3E}">
        <p14:creationId xmlns:p14="http://schemas.microsoft.com/office/powerpoint/2010/main" val="3226872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4CB6AF-3C79-4165-92DB-82AFC32B3D80}"/>
              </a:ext>
            </a:extLst>
          </p:cNvPr>
          <p:cNvSpPr>
            <a:spLocks noGrp="1"/>
          </p:cNvSpPr>
          <p:nvPr>
            <p:ph type="title"/>
          </p:nvPr>
        </p:nvSpPr>
        <p:spPr>
          <a:xfrm>
            <a:off x="1628307" y="505334"/>
            <a:ext cx="9533469" cy="933322"/>
          </a:xfrm>
        </p:spPr>
        <p:txBody>
          <a:bodyPr>
            <a:normAutofit/>
          </a:bodyPr>
          <a:lstStyle/>
          <a:p>
            <a:r>
              <a:rPr lang="en-IE" sz="4800" dirty="0"/>
              <a:t>Truncating long strings</a:t>
            </a:r>
            <a:endParaRPr lang="en-US" dirty="0"/>
          </a:p>
        </p:txBody>
      </p:sp>
      <p:sp>
        <p:nvSpPr>
          <p:cNvPr id="2" name="Text Placeholder 1">
            <a:extLst>
              <a:ext uri="{FF2B5EF4-FFF2-40B4-BE49-F238E27FC236}">
                <a16:creationId xmlns:a16="http://schemas.microsoft.com/office/drawing/2014/main" id="{2F6D1B9C-DBD9-426A-A1C2-64239DED82BC}"/>
              </a:ext>
            </a:extLst>
          </p:cNvPr>
          <p:cNvSpPr>
            <a:spLocks noGrp="1"/>
          </p:cNvSpPr>
          <p:nvPr>
            <p:ph idx="1"/>
          </p:nvPr>
        </p:nvSpPr>
        <p:spPr>
          <a:xfrm>
            <a:off x="910397" y="1666094"/>
            <a:ext cx="6126197" cy="3908774"/>
          </a:xfrm>
          <a:solidFill>
            <a:schemeClr val="bg1"/>
          </a:solidFill>
        </p:spPr>
        <p:txBody>
          <a:bodyPr>
            <a:normAutofit fontScale="92500" lnSpcReduction="20000"/>
          </a:bodyPr>
          <a:lstStyle/>
          <a:p>
            <a:pPr marL="0" indent="0">
              <a:buNone/>
            </a:pPr>
            <a:r>
              <a:rPr lang="en-IE" sz="2400" dirty="0"/>
              <a:t>Inverse to padding, it is also possible to truncate overly long values to a specific number of characters.</a:t>
            </a:r>
          </a:p>
          <a:p>
            <a:endParaRPr lang="en-IE" sz="2400" dirty="0"/>
          </a:p>
          <a:p>
            <a:pPr marL="0" indent="0">
              <a:buNone/>
            </a:pPr>
            <a:r>
              <a:rPr lang="en-IE" sz="2400" dirty="0"/>
              <a:t>The number behind a ‘ . ’ in the format specifies the precision of the output. </a:t>
            </a:r>
          </a:p>
          <a:p>
            <a:pPr marL="0" indent="0">
              <a:buNone/>
            </a:pPr>
            <a:endParaRPr lang="en-IE" sz="2400" dirty="0"/>
          </a:p>
          <a:p>
            <a:pPr marL="0" indent="0">
              <a:buNone/>
            </a:pPr>
            <a:r>
              <a:rPr lang="en-IE" sz="2400" dirty="0"/>
              <a:t>For strings that means that the output is truncated to the specified length. </a:t>
            </a:r>
          </a:p>
          <a:p>
            <a:pPr marL="0" indent="0">
              <a:buNone/>
            </a:pPr>
            <a:endParaRPr lang="en-IE" sz="2400" dirty="0"/>
          </a:p>
          <a:p>
            <a:pPr marL="0" indent="0">
              <a:buNone/>
            </a:pPr>
            <a:r>
              <a:rPr lang="en-IE" sz="2400" dirty="0"/>
              <a:t>In our example this would be 5 characters.</a:t>
            </a:r>
            <a:endParaRPr lang="en-US" sz="2400" dirty="0"/>
          </a:p>
        </p:txBody>
      </p:sp>
      <p:pic>
        <p:nvPicPr>
          <p:cNvPr id="5" name="Picture 4">
            <a:extLst>
              <a:ext uri="{FF2B5EF4-FFF2-40B4-BE49-F238E27FC236}">
                <a16:creationId xmlns:a16="http://schemas.microsoft.com/office/drawing/2014/main" id="{2353A52A-BA57-47A7-9FC2-430C031F1E58}"/>
              </a:ext>
            </a:extLst>
          </p:cNvPr>
          <p:cNvPicPr>
            <a:picLocks noChangeAspect="1"/>
          </p:cNvPicPr>
          <p:nvPr/>
        </p:nvPicPr>
        <p:blipFill>
          <a:blip r:embed="rId2"/>
          <a:stretch>
            <a:fillRect/>
          </a:stretch>
        </p:blipFill>
        <p:spPr>
          <a:xfrm>
            <a:off x="7036594" y="2365247"/>
            <a:ext cx="4681931" cy="2312417"/>
          </a:xfrm>
          <a:prstGeom prst="rect">
            <a:avLst/>
          </a:prstGeom>
        </p:spPr>
      </p:pic>
    </p:spTree>
    <p:extLst>
      <p:ext uri="{BB962C8B-B14F-4D97-AF65-F5344CB8AC3E}">
        <p14:creationId xmlns:p14="http://schemas.microsoft.com/office/powerpoint/2010/main" val="655334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5D34F4-AB54-4D68-A8DA-054B08189D33}"/>
              </a:ext>
            </a:extLst>
          </p:cNvPr>
          <p:cNvSpPr>
            <a:spLocks noGrp="1"/>
          </p:cNvSpPr>
          <p:nvPr>
            <p:ph type="title"/>
          </p:nvPr>
        </p:nvSpPr>
        <p:spPr>
          <a:xfrm>
            <a:off x="637165" y="107832"/>
            <a:ext cx="10877056" cy="752426"/>
          </a:xfrm>
        </p:spPr>
        <p:txBody>
          <a:bodyPr>
            <a:normAutofit/>
          </a:bodyPr>
          <a:lstStyle/>
          <a:p>
            <a:pPr algn="ctr"/>
            <a:r>
              <a:rPr lang="en-US" sz="3600" dirty="0"/>
              <a:t>Combining truncating and padding</a:t>
            </a:r>
            <a:endParaRPr lang="en-US" sz="3200" dirty="0"/>
          </a:p>
        </p:txBody>
      </p:sp>
      <p:sp>
        <p:nvSpPr>
          <p:cNvPr id="2" name="Text Placeholder 1">
            <a:extLst>
              <a:ext uri="{FF2B5EF4-FFF2-40B4-BE49-F238E27FC236}">
                <a16:creationId xmlns:a16="http://schemas.microsoft.com/office/drawing/2014/main" id="{9578E1A7-29B9-4E3F-AE67-0A5EC03E1445}"/>
              </a:ext>
            </a:extLst>
          </p:cNvPr>
          <p:cNvSpPr>
            <a:spLocks noGrp="1"/>
          </p:cNvSpPr>
          <p:nvPr>
            <p:ph idx="1"/>
          </p:nvPr>
        </p:nvSpPr>
        <p:spPr>
          <a:xfrm>
            <a:off x="817893" y="1500471"/>
            <a:ext cx="10515600" cy="464053"/>
          </a:xfrm>
          <a:solidFill>
            <a:schemeClr val="bg1"/>
          </a:solidFill>
        </p:spPr>
        <p:txBody>
          <a:bodyPr>
            <a:normAutofit/>
          </a:bodyPr>
          <a:lstStyle/>
          <a:p>
            <a:pPr marL="0" indent="0">
              <a:buNone/>
            </a:pPr>
            <a:r>
              <a:rPr lang="en-IE" dirty="0"/>
              <a:t>It is also possible to combine truncating and padding:</a:t>
            </a:r>
            <a:endParaRPr lang="en-US" dirty="0"/>
          </a:p>
        </p:txBody>
      </p:sp>
      <p:pic>
        <p:nvPicPr>
          <p:cNvPr id="5" name="Picture 4">
            <a:extLst>
              <a:ext uri="{FF2B5EF4-FFF2-40B4-BE49-F238E27FC236}">
                <a16:creationId xmlns:a16="http://schemas.microsoft.com/office/drawing/2014/main" id="{E0E358AA-4AAF-4FF5-9714-27339531B042}"/>
              </a:ext>
            </a:extLst>
          </p:cNvPr>
          <p:cNvPicPr>
            <a:picLocks noChangeAspect="1"/>
          </p:cNvPicPr>
          <p:nvPr/>
        </p:nvPicPr>
        <p:blipFill>
          <a:blip r:embed="rId2"/>
          <a:stretch>
            <a:fillRect/>
          </a:stretch>
        </p:blipFill>
        <p:spPr>
          <a:xfrm>
            <a:off x="3116098" y="2258729"/>
            <a:ext cx="6616700" cy="3098800"/>
          </a:xfrm>
          <a:prstGeom prst="rect">
            <a:avLst/>
          </a:prstGeom>
        </p:spPr>
      </p:pic>
    </p:spTree>
    <p:extLst>
      <p:ext uri="{BB962C8B-B14F-4D97-AF65-F5344CB8AC3E}">
        <p14:creationId xmlns:p14="http://schemas.microsoft.com/office/powerpoint/2010/main" val="3209378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DF8F4C-3C4E-4AD8-A077-5C32CA11B451}"/>
              </a:ext>
            </a:extLst>
          </p:cNvPr>
          <p:cNvSpPr>
            <a:spLocks noGrp="1"/>
          </p:cNvSpPr>
          <p:nvPr>
            <p:ph type="title"/>
          </p:nvPr>
        </p:nvSpPr>
        <p:spPr>
          <a:xfrm>
            <a:off x="1676400" y="535844"/>
            <a:ext cx="10515600" cy="729749"/>
          </a:xfrm>
        </p:spPr>
        <p:txBody>
          <a:bodyPr>
            <a:normAutofit fontScale="90000"/>
          </a:bodyPr>
          <a:lstStyle/>
          <a:p>
            <a:r>
              <a:rPr lang="en-US" sz="4800" dirty="0"/>
              <a:t>Formatting Numbers</a:t>
            </a:r>
            <a:endParaRPr lang="en-US" dirty="0"/>
          </a:p>
        </p:txBody>
      </p:sp>
      <p:sp>
        <p:nvSpPr>
          <p:cNvPr id="2" name="Text Placeholder 1">
            <a:extLst>
              <a:ext uri="{FF2B5EF4-FFF2-40B4-BE49-F238E27FC236}">
                <a16:creationId xmlns:a16="http://schemas.microsoft.com/office/drawing/2014/main" id="{F7700579-9471-41CE-9FED-EC721B176ECD}"/>
              </a:ext>
            </a:extLst>
          </p:cNvPr>
          <p:cNvSpPr>
            <a:spLocks noGrp="1"/>
          </p:cNvSpPr>
          <p:nvPr>
            <p:ph idx="1"/>
          </p:nvPr>
        </p:nvSpPr>
        <p:spPr>
          <a:xfrm>
            <a:off x="1574767" y="1275410"/>
            <a:ext cx="4076225" cy="535102"/>
          </a:xfrm>
          <a:solidFill>
            <a:schemeClr val="bg1"/>
          </a:solidFill>
        </p:spPr>
        <p:txBody>
          <a:bodyPr>
            <a:normAutofit fontScale="92500"/>
          </a:bodyPr>
          <a:lstStyle/>
          <a:p>
            <a:pPr marL="0" indent="0">
              <a:buNone/>
            </a:pPr>
            <a:r>
              <a:rPr lang="en-IE" dirty="0"/>
              <a:t>It is also possible to format numbers.</a:t>
            </a:r>
            <a:endParaRPr lang="en-US" dirty="0"/>
          </a:p>
        </p:txBody>
      </p:sp>
      <p:pic>
        <p:nvPicPr>
          <p:cNvPr id="5" name="Picture 4">
            <a:extLst>
              <a:ext uri="{FF2B5EF4-FFF2-40B4-BE49-F238E27FC236}">
                <a16:creationId xmlns:a16="http://schemas.microsoft.com/office/drawing/2014/main" id="{C0B0B455-EF8F-4B06-8A5E-9B33552B383E}"/>
              </a:ext>
            </a:extLst>
          </p:cNvPr>
          <p:cNvPicPr>
            <a:picLocks noChangeAspect="1"/>
          </p:cNvPicPr>
          <p:nvPr/>
        </p:nvPicPr>
        <p:blipFill>
          <a:blip r:embed="rId2"/>
          <a:stretch>
            <a:fillRect/>
          </a:stretch>
        </p:blipFill>
        <p:spPr>
          <a:xfrm>
            <a:off x="5898208" y="1684432"/>
            <a:ext cx="5190437" cy="4790557"/>
          </a:xfrm>
          <a:prstGeom prst="rect">
            <a:avLst/>
          </a:prstGeom>
        </p:spPr>
      </p:pic>
    </p:spTree>
    <p:extLst>
      <p:ext uri="{BB962C8B-B14F-4D97-AF65-F5344CB8AC3E}">
        <p14:creationId xmlns:p14="http://schemas.microsoft.com/office/powerpoint/2010/main" val="3927046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117858-1822-48B9-8648-B83A601F9F28}"/>
              </a:ext>
            </a:extLst>
          </p:cNvPr>
          <p:cNvSpPr>
            <a:spLocks noGrp="1"/>
          </p:cNvSpPr>
          <p:nvPr>
            <p:ph type="title"/>
          </p:nvPr>
        </p:nvSpPr>
        <p:spPr>
          <a:xfrm>
            <a:off x="1755371" y="548124"/>
            <a:ext cx="10515600" cy="757989"/>
          </a:xfrm>
        </p:spPr>
        <p:txBody>
          <a:bodyPr>
            <a:normAutofit fontScale="90000"/>
          </a:bodyPr>
          <a:lstStyle/>
          <a:p>
            <a:r>
              <a:rPr lang="en-US" sz="4800" dirty="0"/>
              <a:t>Specifying Width for numbers</a:t>
            </a:r>
            <a:endParaRPr lang="en-US" dirty="0"/>
          </a:p>
        </p:txBody>
      </p:sp>
      <p:sp>
        <p:nvSpPr>
          <p:cNvPr id="2" name="Text Placeholder 1">
            <a:extLst>
              <a:ext uri="{FF2B5EF4-FFF2-40B4-BE49-F238E27FC236}">
                <a16:creationId xmlns:a16="http://schemas.microsoft.com/office/drawing/2014/main" id="{4810220F-3C12-40D1-8818-D06099635416}"/>
              </a:ext>
            </a:extLst>
          </p:cNvPr>
          <p:cNvSpPr>
            <a:spLocks noGrp="1"/>
          </p:cNvSpPr>
          <p:nvPr>
            <p:ph idx="1"/>
          </p:nvPr>
        </p:nvSpPr>
        <p:spPr>
          <a:xfrm>
            <a:off x="1615163" y="1596201"/>
            <a:ext cx="8534677" cy="500824"/>
          </a:xfrm>
          <a:solidFill>
            <a:schemeClr val="bg1"/>
          </a:solidFill>
        </p:spPr>
        <p:txBody>
          <a:bodyPr>
            <a:normAutofit/>
          </a:bodyPr>
          <a:lstStyle/>
          <a:p>
            <a:pPr marL="0" indent="0">
              <a:buNone/>
            </a:pPr>
            <a:r>
              <a:rPr lang="en-IE" dirty="0"/>
              <a:t>Similar to strings numbers can also be set  to a specific width.</a:t>
            </a:r>
            <a:endParaRPr lang="en-US" dirty="0"/>
          </a:p>
        </p:txBody>
      </p:sp>
      <p:pic>
        <p:nvPicPr>
          <p:cNvPr id="5" name="Picture 4">
            <a:extLst>
              <a:ext uri="{FF2B5EF4-FFF2-40B4-BE49-F238E27FC236}">
                <a16:creationId xmlns:a16="http://schemas.microsoft.com/office/drawing/2014/main" id="{E9F7D8F3-453F-4653-AB30-13D9DB43E0CA}"/>
              </a:ext>
            </a:extLst>
          </p:cNvPr>
          <p:cNvPicPr>
            <a:picLocks noChangeAspect="1"/>
          </p:cNvPicPr>
          <p:nvPr/>
        </p:nvPicPr>
        <p:blipFill>
          <a:blip r:embed="rId2"/>
          <a:stretch>
            <a:fillRect/>
          </a:stretch>
        </p:blipFill>
        <p:spPr>
          <a:xfrm>
            <a:off x="4709793" y="2194135"/>
            <a:ext cx="5440047" cy="3537440"/>
          </a:xfrm>
          <a:prstGeom prst="rect">
            <a:avLst/>
          </a:prstGeom>
        </p:spPr>
      </p:pic>
    </p:spTree>
    <p:extLst>
      <p:ext uri="{BB962C8B-B14F-4D97-AF65-F5344CB8AC3E}">
        <p14:creationId xmlns:p14="http://schemas.microsoft.com/office/powerpoint/2010/main" val="1195180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AD3DA0-C78B-43AF-822E-8A463EF37318}"/>
              </a:ext>
            </a:extLst>
          </p:cNvPr>
          <p:cNvSpPr>
            <a:spLocks noGrp="1"/>
          </p:cNvSpPr>
          <p:nvPr>
            <p:ph type="title"/>
          </p:nvPr>
        </p:nvSpPr>
        <p:spPr>
          <a:xfrm>
            <a:off x="785301" y="138913"/>
            <a:ext cx="10515600" cy="1100938"/>
          </a:xfrm>
        </p:spPr>
        <p:txBody>
          <a:bodyPr/>
          <a:lstStyle/>
          <a:p>
            <a:r>
              <a:rPr lang="en-US" dirty="0"/>
              <a:t>Specifying precision</a:t>
            </a:r>
          </a:p>
        </p:txBody>
      </p:sp>
      <p:sp>
        <p:nvSpPr>
          <p:cNvPr id="2" name="Text Placeholder 1">
            <a:extLst>
              <a:ext uri="{FF2B5EF4-FFF2-40B4-BE49-F238E27FC236}">
                <a16:creationId xmlns:a16="http://schemas.microsoft.com/office/drawing/2014/main" id="{9730629C-45BD-4084-96A8-21F804F3C720}"/>
              </a:ext>
            </a:extLst>
          </p:cNvPr>
          <p:cNvSpPr>
            <a:spLocks noGrp="1"/>
          </p:cNvSpPr>
          <p:nvPr>
            <p:ph idx="1"/>
          </p:nvPr>
        </p:nvSpPr>
        <p:spPr>
          <a:xfrm>
            <a:off x="438282" y="1228418"/>
            <a:ext cx="10968417" cy="1623665"/>
          </a:xfrm>
        </p:spPr>
        <p:txBody>
          <a:bodyPr>
            <a:normAutofit/>
          </a:bodyPr>
          <a:lstStyle/>
          <a:p>
            <a:pPr marL="0" indent="0">
              <a:lnSpc>
                <a:spcPct val="120000"/>
              </a:lnSpc>
              <a:buNone/>
            </a:pPr>
            <a:r>
              <a:rPr lang="en-IE" sz="2000" dirty="0"/>
              <a:t>Again, like truncating strings the precision for floating point numbers limits the number of positions after the decimal point. For a floating point, the padding value represents the length of the complete output. </a:t>
            </a:r>
          </a:p>
          <a:p>
            <a:pPr marL="0" indent="0">
              <a:lnSpc>
                <a:spcPct val="160000"/>
              </a:lnSpc>
              <a:buNone/>
            </a:pPr>
            <a:endParaRPr lang="en-IE" sz="2400" dirty="0"/>
          </a:p>
        </p:txBody>
      </p:sp>
      <p:pic>
        <p:nvPicPr>
          <p:cNvPr id="5" name="Picture 4">
            <a:extLst>
              <a:ext uri="{FF2B5EF4-FFF2-40B4-BE49-F238E27FC236}">
                <a16:creationId xmlns:a16="http://schemas.microsoft.com/office/drawing/2014/main" id="{BBFD9C0A-7179-4CF2-9554-8D0693C9AA1A}"/>
              </a:ext>
            </a:extLst>
          </p:cNvPr>
          <p:cNvPicPr>
            <a:picLocks noChangeAspect="1"/>
          </p:cNvPicPr>
          <p:nvPr/>
        </p:nvPicPr>
        <p:blipFill>
          <a:blip r:embed="rId3"/>
          <a:stretch>
            <a:fillRect/>
          </a:stretch>
        </p:blipFill>
        <p:spPr>
          <a:xfrm>
            <a:off x="5186683" y="3125379"/>
            <a:ext cx="6567035" cy="2691591"/>
          </a:xfrm>
          <a:prstGeom prst="rect">
            <a:avLst/>
          </a:prstGeom>
        </p:spPr>
      </p:pic>
      <p:sp>
        <p:nvSpPr>
          <p:cNvPr id="7" name="TextBox 6">
            <a:extLst>
              <a:ext uri="{FF2B5EF4-FFF2-40B4-BE49-F238E27FC236}">
                <a16:creationId xmlns:a16="http://schemas.microsoft.com/office/drawing/2014/main" id="{61725662-EEA7-77F1-F256-E77FF7D86BEC}"/>
              </a:ext>
            </a:extLst>
          </p:cNvPr>
          <p:cNvSpPr txBox="1"/>
          <p:nvPr/>
        </p:nvSpPr>
        <p:spPr>
          <a:xfrm>
            <a:off x="438282" y="3429000"/>
            <a:ext cx="4295074" cy="1200329"/>
          </a:xfrm>
          <a:prstGeom prst="rect">
            <a:avLst/>
          </a:prstGeom>
          <a:noFill/>
        </p:spPr>
        <p:txBody>
          <a:bodyPr wrap="square">
            <a:spAutoFit/>
          </a:bodyPr>
          <a:lstStyle/>
          <a:p>
            <a:pPr marL="0" indent="0" algn="just">
              <a:buNone/>
            </a:pPr>
            <a:r>
              <a:rPr lang="en-IE" sz="1800" dirty="0"/>
              <a:t>In the example on the right, we want our output to have at least 6 characters with 2 after the decimal point.</a:t>
            </a:r>
            <a:endParaRPr lang="en-US" sz="1800" dirty="0"/>
          </a:p>
        </p:txBody>
      </p:sp>
    </p:spTree>
    <p:extLst>
      <p:ext uri="{BB962C8B-B14F-4D97-AF65-F5344CB8AC3E}">
        <p14:creationId xmlns:p14="http://schemas.microsoft.com/office/powerpoint/2010/main" val="3144831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1ABA9B-246C-498A-84DF-47BC881FDD17}"/>
              </a:ext>
            </a:extLst>
          </p:cNvPr>
          <p:cNvSpPr>
            <a:spLocks noGrp="1"/>
          </p:cNvSpPr>
          <p:nvPr>
            <p:ph type="title"/>
          </p:nvPr>
        </p:nvSpPr>
        <p:spPr>
          <a:xfrm>
            <a:off x="1856232" y="681510"/>
            <a:ext cx="10515600" cy="806214"/>
          </a:xfrm>
        </p:spPr>
        <p:txBody>
          <a:bodyPr>
            <a:normAutofit/>
          </a:bodyPr>
          <a:lstStyle/>
          <a:p>
            <a:r>
              <a:rPr lang="en-US" dirty="0"/>
              <a:t>Specifying precision for Integers</a:t>
            </a:r>
          </a:p>
        </p:txBody>
      </p:sp>
      <p:sp>
        <p:nvSpPr>
          <p:cNvPr id="2" name="Text Placeholder 1">
            <a:extLst>
              <a:ext uri="{FF2B5EF4-FFF2-40B4-BE49-F238E27FC236}">
                <a16:creationId xmlns:a16="http://schemas.microsoft.com/office/drawing/2014/main" id="{1006961E-893F-42E5-987A-222D5893316A}"/>
              </a:ext>
            </a:extLst>
          </p:cNvPr>
          <p:cNvSpPr>
            <a:spLocks noGrp="1"/>
          </p:cNvSpPr>
          <p:nvPr>
            <p:ph idx="1"/>
          </p:nvPr>
        </p:nvSpPr>
        <p:spPr>
          <a:xfrm>
            <a:off x="838200" y="1637760"/>
            <a:ext cx="10515600" cy="923622"/>
          </a:xfrm>
          <a:solidFill>
            <a:schemeClr val="bg1"/>
          </a:solidFill>
        </p:spPr>
        <p:txBody>
          <a:bodyPr>
            <a:normAutofit/>
          </a:bodyPr>
          <a:lstStyle/>
          <a:p>
            <a:pPr marL="0" indent="0">
              <a:buNone/>
            </a:pPr>
            <a:r>
              <a:rPr lang="en-IE" dirty="0"/>
              <a:t>For integer values providing a precision, doesn't make much sense  and is actually forbidden in the new style (it will result in a </a:t>
            </a:r>
            <a:r>
              <a:rPr lang="en-IE" dirty="0" err="1"/>
              <a:t>ValueError</a:t>
            </a:r>
            <a:r>
              <a:rPr lang="en-IE" dirty="0"/>
              <a:t>)</a:t>
            </a:r>
            <a:endParaRPr lang="en-US" dirty="0"/>
          </a:p>
        </p:txBody>
      </p:sp>
      <p:pic>
        <p:nvPicPr>
          <p:cNvPr id="8" name="Picture 7">
            <a:extLst>
              <a:ext uri="{FF2B5EF4-FFF2-40B4-BE49-F238E27FC236}">
                <a16:creationId xmlns:a16="http://schemas.microsoft.com/office/drawing/2014/main" id="{5000264C-E860-46C3-9BFA-4B64147FE3AA}"/>
              </a:ext>
            </a:extLst>
          </p:cNvPr>
          <p:cNvPicPr>
            <a:picLocks noChangeAspect="1"/>
          </p:cNvPicPr>
          <p:nvPr/>
        </p:nvPicPr>
        <p:blipFill>
          <a:blip r:embed="rId2"/>
          <a:stretch>
            <a:fillRect/>
          </a:stretch>
        </p:blipFill>
        <p:spPr>
          <a:xfrm>
            <a:off x="920115" y="4670425"/>
            <a:ext cx="5838825" cy="323850"/>
          </a:xfrm>
          <a:prstGeom prst="rect">
            <a:avLst/>
          </a:prstGeom>
        </p:spPr>
      </p:pic>
      <p:pic>
        <p:nvPicPr>
          <p:cNvPr id="10" name="Picture 9">
            <a:extLst>
              <a:ext uri="{FF2B5EF4-FFF2-40B4-BE49-F238E27FC236}">
                <a16:creationId xmlns:a16="http://schemas.microsoft.com/office/drawing/2014/main" id="{CB857A69-FCA8-429F-A483-0298D4AF0BC4}"/>
              </a:ext>
            </a:extLst>
          </p:cNvPr>
          <p:cNvPicPr>
            <a:picLocks noChangeAspect="1"/>
          </p:cNvPicPr>
          <p:nvPr/>
        </p:nvPicPr>
        <p:blipFill>
          <a:blip r:embed="rId3"/>
          <a:stretch>
            <a:fillRect/>
          </a:stretch>
        </p:blipFill>
        <p:spPr>
          <a:xfrm>
            <a:off x="920115" y="4908550"/>
            <a:ext cx="10058400" cy="714375"/>
          </a:xfrm>
          <a:prstGeom prst="rect">
            <a:avLst/>
          </a:prstGeom>
        </p:spPr>
      </p:pic>
      <p:pic>
        <p:nvPicPr>
          <p:cNvPr id="12" name="Picture 11">
            <a:extLst>
              <a:ext uri="{FF2B5EF4-FFF2-40B4-BE49-F238E27FC236}">
                <a16:creationId xmlns:a16="http://schemas.microsoft.com/office/drawing/2014/main" id="{A8C38935-BE4C-4B9B-B3D9-A704E21F847B}"/>
              </a:ext>
            </a:extLst>
          </p:cNvPr>
          <p:cNvPicPr>
            <a:picLocks noChangeAspect="1"/>
          </p:cNvPicPr>
          <p:nvPr/>
        </p:nvPicPr>
        <p:blipFill>
          <a:blip r:embed="rId4"/>
          <a:stretch>
            <a:fillRect/>
          </a:stretch>
        </p:blipFill>
        <p:spPr>
          <a:xfrm>
            <a:off x="920115" y="3156284"/>
            <a:ext cx="4791075" cy="323850"/>
          </a:xfrm>
          <a:prstGeom prst="rect">
            <a:avLst/>
          </a:prstGeom>
        </p:spPr>
      </p:pic>
      <p:pic>
        <p:nvPicPr>
          <p:cNvPr id="14" name="Picture 13">
            <a:extLst>
              <a:ext uri="{FF2B5EF4-FFF2-40B4-BE49-F238E27FC236}">
                <a16:creationId xmlns:a16="http://schemas.microsoft.com/office/drawing/2014/main" id="{15852D92-46ED-452B-B22E-0261AB4E98C1}"/>
              </a:ext>
            </a:extLst>
          </p:cNvPr>
          <p:cNvPicPr>
            <a:picLocks noChangeAspect="1"/>
          </p:cNvPicPr>
          <p:nvPr/>
        </p:nvPicPr>
        <p:blipFill>
          <a:blip r:embed="rId5"/>
          <a:stretch>
            <a:fillRect/>
          </a:stretch>
        </p:blipFill>
        <p:spPr>
          <a:xfrm>
            <a:off x="920115" y="3480134"/>
            <a:ext cx="3438525" cy="238125"/>
          </a:xfrm>
          <a:prstGeom prst="rect">
            <a:avLst/>
          </a:prstGeom>
        </p:spPr>
      </p:pic>
    </p:spTree>
    <p:extLst>
      <p:ext uri="{BB962C8B-B14F-4D97-AF65-F5344CB8AC3E}">
        <p14:creationId xmlns:p14="http://schemas.microsoft.com/office/powerpoint/2010/main" val="3729973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957453-6CE2-4620-A785-CA6D03D836E1}"/>
              </a:ext>
            </a:extLst>
          </p:cNvPr>
          <p:cNvSpPr>
            <a:spLocks noGrp="1"/>
          </p:cNvSpPr>
          <p:nvPr>
            <p:ph type="title"/>
          </p:nvPr>
        </p:nvSpPr>
        <p:spPr>
          <a:xfrm>
            <a:off x="1813116" y="623971"/>
            <a:ext cx="9649143" cy="773078"/>
          </a:xfrm>
        </p:spPr>
        <p:txBody>
          <a:bodyPr>
            <a:noAutofit/>
          </a:bodyPr>
          <a:lstStyle/>
          <a:p>
            <a:r>
              <a:rPr lang="en-IE" sz="3200" dirty="0"/>
              <a:t>“Old Style” String Formatting (% Operator)</a:t>
            </a:r>
            <a:endParaRPr lang="en-US" sz="3200" dirty="0"/>
          </a:p>
        </p:txBody>
      </p:sp>
      <p:sp>
        <p:nvSpPr>
          <p:cNvPr id="2" name="Text Placeholder 1">
            <a:extLst>
              <a:ext uri="{FF2B5EF4-FFF2-40B4-BE49-F238E27FC236}">
                <a16:creationId xmlns:a16="http://schemas.microsoft.com/office/drawing/2014/main" id="{DCDEEC8B-9BF5-4290-878E-08FC5457F810}"/>
              </a:ext>
            </a:extLst>
          </p:cNvPr>
          <p:cNvSpPr>
            <a:spLocks noGrp="1"/>
          </p:cNvSpPr>
          <p:nvPr>
            <p:ph idx="1"/>
          </p:nvPr>
        </p:nvSpPr>
        <p:spPr>
          <a:xfrm>
            <a:off x="1290639" y="1705837"/>
            <a:ext cx="10171620" cy="4528192"/>
          </a:xfrm>
          <a:solidFill>
            <a:schemeClr val="bg1"/>
          </a:solidFill>
        </p:spPr>
        <p:txBody>
          <a:bodyPr>
            <a:normAutofit fontScale="92500"/>
          </a:bodyPr>
          <a:lstStyle/>
          <a:p>
            <a:pPr marL="0" indent="0" algn="just">
              <a:buNone/>
            </a:pPr>
            <a:r>
              <a:rPr lang="en-IE" sz="2400" dirty="0"/>
              <a:t>Strings in Python have a unique built-in operation that can be accessed with the “%” (percentage sign) operator.</a:t>
            </a:r>
          </a:p>
          <a:p>
            <a:pPr marL="0" indent="0" algn="just">
              <a:buNone/>
            </a:pPr>
            <a:endParaRPr lang="en-IE" sz="2400" dirty="0"/>
          </a:p>
          <a:p>
            <a:pPr marL="0" indent="0" algn="just">
              <a:buNone/>
            </a:pPr>
            <a:r>
              <a:rPr lang="en-IE" sz="2400" dirty="0"/>
              <a:t>This lets you do simple positional formatting very easily.</a:t>
            </a:r>
          </a:p>
          <a:p>
            <a:pPr marL="457200" lvl="1" indent="0" algn="just">
              <a:buNone/>
            </a:pPr>
            <a:r>
              <a:rPr lang="en-IE" sz="2000" dirty="0"/>
              <a:t> (</a:t>
            </a:r>
            <a:r>
              <a:rPr lang="en-IE" sz="2000" b="1" dirty="0"/>
              <a:t>If</a:t>
            </a:r>
            <a:r>
              <a:rPr lang="en-IE" sz="2000" dirty="0"/>
              <a:t> you’ve ever worked with a print f-style function in C, you’ll recognize how this works instantly). </a:t>
            </a:r>
          </a:p>
          <a:p>
            <a:pPr marL="0" indent="0" algn="just">
              <a:buNone/>
            </a:pPr>
            <a:endParaRPr lang="en-IE" sz="2400" dirty="0"/>
          </a:p>
          <a:p>
            <a:pPr marL="0" indent="0" algn="just">
              <a:buNone/>
            </a:pPr>
            <a:r>
              <a:rPr lang="en-IE" sz="2400" dirty="0"/>
              <a:t>The “%” (</a:t>
            </a:r>
            <a:r>
              <a:rPr lang="en-IE" sz="2400" i="1" dirty="0"/>
              <a:t>percentage sign</a:t>
            </a:r>
            <a:r>
              <a:rPr lang="en-IE" sz="2400" dirty="0"/>
              <a:t>) operator is used to format a set of variables enclosed in a “</a:t>
            </a:r>
            <a:r>
              <a:rPr lang="en-IE" sz="2400" b="1" dirty="0"/>
              <a:t>tuple”</a:t>
            </a:r>
            <a:r>
              <a:rPr lang="en-IE" sz="2400" dirty="0"/>
              <a:t> (</a:t>
            </a:r>
            <a:r>
              <a:rPr lang="en-IE" sz="2400" b="1" i="1" dirty="0"/>
              <a:t>a fixed size list</a:t>
            </a:r>
            <a:r>
              <a:rPr lang="en-IE" sz="2400" dirty="0"/>
              <a:t>), together with a format string, which contains normal text together with </a:t>
            </a:r>
            <a:r>
              <a:rPr lang="en-IE" sz="2400" i="1" dirty="0"/>
              <a:t>"argument specifiers</a:t>
            </a:r>
            <a:r>
              <a:rPr lang="en-IE" sz="2400" dirty="0"/>
              <a:t>", special symbols like </a:t>
            </a:r>
            <a:r>
              <a:rPr lang="en-IE" sz="2400" i="1" dirty="0"/>
              <a:t>“%s” (</a:t>
            </a:r>
            <a:r>
              <a:rPr lang="en-IE" sz="2400" dirty="0"/>
              <a:t>percentage S</a:t>
            </a:r>
            <a:r>
              <a:rPr lang="en-IE" sz="2400" i="1" dirty="0"/>
              <a:t>)</a:t>
            </a:r>
            <a:r>
              <a:rPr lang="en-IE" sz="2400" dirty="0"/>
              <a:t> and “</a:t>
            </a:r>
            <a:r>
              <a:rPr lang="en-IE" sz="2400" i="1" dirty="0"/>
              <a:t>%d” (</a:t>
            </a:r>
            <a:r>
              <a:rPr lang="en-IE" sz="2400" dirty="0"/>
              <a:t>percentage D</a:t>
            </a:r>
            <a:r>
              <a:rPr lang="en-IE" sz="2400" i="1" dirty="0"/>
              <a:t>)</a:t>
            </a:r>
            <a:r>
              <a:rPr lang="en-IE" sz="2400" dirty="0"/>
              <a:t> .</a:t>
            </a:r>
            <a:endParaRPr lang="en-US" sz="2400" dirty="0"/>
          </a:p>
        </p:txBody>
      </p:sp>
    </p:spTree>
    <p:extLst>
      <p:ext uri="{BB962C8B-B14F-4D97-AF65-F5344CB8AC3E}">
        <p14:creationId xmlns:p14="http://schemas.microsoft.com/office/powerpoint/2010/main" val="853760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47409-4F5A-4E7B-BA9C-3CB81B81E13A}"/>
              </a:ext>
            </a:extLst>
          </p:cNvPr>
          <p:cNvSpPr>
            <a:spLocks noGrp="1"/>
          </p:cNvSpPr>
          <p:nvPr>
            <p:ph type="title"/>
          </p:nvPr>
        </p:nvSpPr>
        <p:spPr>
          <a:xfrm>
            <a:off x="1640156" y="626001"/>
            <a:ext cx="8911687" cy="629775"/>
          </a:xfrm>
        </p:spPr>
        <p:txBody>
          <a:bodyPr>
            <a:normAutofit fontScale="90000"/>
          </a:bodyPr>
          <a:lstStyle/>
          <a:p>
            <a:r>
              <a:rPr lang="en-IE" dirty="0"/>
              <a:t>Signed numbers</a:t>
            </a:r>
            <a:br>
              <a:rPr lang="en-IE" dirty="0"/>
            </a:br>
            <a:endParaRPr lang="en-US" dirty="0"/>
          </a:p>
        </p:txBody>
      </p:sp>
      <p:sp>
        <p:nvSpPr>
          <p:cNvPr id="2" name="Text Placeholder 1">
            <a:extLst>
              <a:ext uri="{FF2B5EF4-FFF2-40B4-BE49-F238E27FC236}">
                <a16:creationId xmlns:a16="http://schemas.microsoft.com/office/drawing/2014/main" id="{80ED5340-17A8-4E67-A370-875140CB3230}"/>
              </a:ext>
            </a:extLst>
          </p:cNvPr>
          <p:cNvSpPr>
            <a:spLocks noGrp="1"/>
          </p:cNvSpPr>
          <p:nvPr>
            <p:ph idx="1"/>
          </p:nvPr>
        </p:nvSpPr>
        <p:spPr>
          <a:xfrm>
            <a:off x="1244717" y="1724709"/>
            <a:ext cx="10515600" cy="579579"/>
          </a:xfrm>
          <a:solidFill>
            <a:schemeClr val="bg1"/>
          </a:solidFill>
        </p:spPr>
        <p:txBody>
          <a:bodyPr/>
          <a:lstStyle/>
          <a:p>
            <a:pPr marL="0" indent="0">
              <a:buNone/>
            </a:pPr>
            <a:r>
              <a:rPr lang="en-IE" dirty="0"/>
              <a:t>By default, only negative numbers are prefixed with a sign. This can be changed of course.</a:t>
            </a:r>
            <a:endParaRPr lang="en-US" dirty="0"/>
          </a:p>
        </p:txBody>
      </p:sp>
      <p:pic>
        <p:nvPicPr>
          <p:cNvPr id="5" name="Picture 4">
            <a:extLst>
              <a:ext uri="{FF2B5EF4-FFF2-40B4-BE49-F238E27FC236}">
                <a16:creationId xmlns:a16="http://schemas.microsoft.com/office/drawing/2014/main" id="{D06C0641-9389-478A-B1FC-785E19FBBE71}"/>
              </a:ext>
            </a:extLst>
          </p:cNvPr>
          <p:cNvPicPr>
            <a:picLocks noChangeAspect="1"/>
          </p:cNvPicPr>
          <p:nvPr/>
        </p:nvPicPr>
        <p:blipFill>
          <a:blip r:embed="rId2"/>
          <a:stretch>
            <a:fillRect/>
          </a:stretch>
        </p:blipFill>
        <p:spPr>
          <a:xfrm>
            <a:off x="5941846" y="2416142"/>
            <a:ext cx="4826000" cy="2768600"/>
          </a:xfrm>
          <a:prstGeom prst="rect">
            <a:avLst/>
          </a:prstGeom>
        </p:spPr>
      </p:pic>
    </p:spTree>
    <p:extLst>
      <p:ext uri="{BB962C8B-B14F-4D97-AF65-F5344CB8AC3E}">
        <p14:creationId xmlns:p14="http://schemas.microsoft.com/office/powerpoint/2010/main" val="3518456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636A5F-FCFD-459C-9E77-9C4D08269DB3}"/>
              </a:ext>
            </a:extLst>
          </p:cNvPr>
          <p:cNvSpPr>
            <a:spLocks noGrp="1"/>
          </p:cNvSpPr>
          <p:nvPr>
            <p:ph type="title"/>
          </p:nvPr>
        </p:nvSpPr>
        <p:spPr>
          <a:xfrm>
            <a:off x="1739485" y="611918"/>
            <a:ext cx="8911687" cy="643858"/>
          </a:xfrm>
        </p:spPr>
        <p:txBody>
          <a:bodyPr/>
          <a:lstStyle/>
          <a:p>
            <a:r>
              <a:rPr lang="en-IE" dirty="0"/>
              <a:t>Signed numbers</a:t>
            </a:r>
            <a:endParaRPr lang="en-US" dirty="0"/>
          </a:p>
        </p:txBody>
      </p:sp>
      <p:sp>
        <p:nvSpPr>
          <p:cNvPr id="2" name="Text Placeholder 1">
            <a:extLst>
              <a:ext uri="{FF2B5EF4-FFF2-40B4-BE49-F238E27FC236}">
                <a16:creationId xmlns:a16="http://schemas.microsoft.com/office/drawing/2014/main" id="{97BDE81A-8ED7-45F8-9F93-F1A8A29834DB}"/>
              </a:ext>
            </a:extLst>
          </p:cNvPr>
          <p:cNvSpPr>
            <a:spLocks noGrp="1"/>
          </p:cNvSpPr>
          <p:nvPr>
            <p:ph idx="1"/>
          </p:nvPr>
        </p:nvSpPr>
        <p:spPr>
          <a:xfrm>
            <a:off x="739228" y="2284268"/>
            <a:ext cx="5769638" cy="2645179"/>
          </a:xfrm>
          <a:solidFill>
            <a:schemeClr val="bg1"/>
          </a:solidFill>
        </p:spPr>
        <p:txBody>
          <a:bodyPr>
            <a:normAutofit/>
          </a:bodyPr>
          <a:lstStyle/>
          <a:p>
            <a:pPr marL="0" indent="0">
              <a:buNone/>
            </a:pPr>
            <a:r>
              <a:rPr lang="en-IE" dirty="0"/>
              <a:t>Use a “- ” minus character to indicate that negative numbers should be prefixed with a minus symbol </a:t>
            </a:r>
          </a:p>
          <a:p>
            <a:pPr marL="0" indent="0">
              <a:buNone/>
            </a:pPr>
            <a:endParaRPr lang="en-IE" dirty="0"/>
          </a:p>
          <a:p>
            <a:pPr marL="0" indent="0">
              <a:buNone/>
            </a:pPr>
            <a:r>
              <a:rPr lang="en-IE" dirty="0"/>
              <a:t>and a leading space should be used for positive ones.</a:t>
            </a:r>
            <a:endParaRPr lang="en-US" dirty="0"/>
          </a:p>
        </p:txBody>
      </p:sp>
      <p:pic>
        <p:nvPicPr>
          <p:cNvPr id="5" name="Picture 4">
            <a:extLst>
              <a:ext uri="{FF2B5EF4-FFF2-40B4-BE49-F238E27FC236}">
                <a16:creationId xmlns:a16="http://schemas.microsoft.com/office/drawing/2014/main" id="{052F56CC-5120-4F40-BF43-697669F731B8}"/>
              </a:ext>
            </a:extLst>
          </p:cNvPr>
          <p:cNvPicPr>
            <a:picLocks noChangeAspect="1"/>
          </p:cNvPicPr>
          <p:nvPr/>
        </p:nvPicPr>
        <p:blipFill>
          <a:blip r:embed="rId2"/>
          <a:stretch>
            <a:fillRect/>
          </a:stretch>
        </p:blipFill>
        <p:spPr>
          <a:xfrm>
            <a:off x="7276895" y="2097428"/>
            <a:ext cx="3990661" cy="4085883"/>
          </a:xfrm>
          <a:prstGeom prst="rect">
            <a:avLst/>
          </a:prstGeom>
        </p:spPr>
      </p:pic>
    </p:spTree>
    <p:extLst>
      <p:ext uri="{BB962C8B-B14F-4D97-AF65-F5344CB8AC3E}">
        <p14:creationId xmlns:p14="http://schemas.microsoft.com/office/powerpoint/2010/main" val="1735315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876AE-FBD1-43E3-9700-B0A007FBC2EE}"/>
              </a:ext>
            </a:extLst>
          </p:cNvPr>
          <p:cNvSpPr>
            <a:spLocks noGrp="1"/>
          </p:cNvSpPr>
          <p:nvPr>
            <p:ph type="title"/>
          </p:nvPr>
        </p:nvSpPr>
        <p:spPr>
          <a:xfrm>
            <a:off x="1706453" y="586731"/>
            <a:ext cx="10353762" cy="786347"/>
          </a:xfrm>
        </p:spPr>
        <p:txBody>
          <a:bodyPr/>
          <a:lstStyle/>
          <a:p>
            <a:r>
              <a:rPr lang="en-IE" dirty="0"/>
              <a:t>Signed numbers</a:t>
            </a:r>
            <a:endParaRPr lang="en-US" dirty="0"/>
          </a:p>
        </p:txBody>
      </p:sp>
      <p:sp>
        <p:nvSpPr>
          <p:cNvPr id="2" name="Text Placeholder 1">
            <a:extLst>
              <a:ext uri="{FF2B5EF4-FFF2-40B4-BE49-F238E27FC236}">
                <a16:creationId xmlns:a16="http://schemas.microsoft.com/office/drawing/2014/main" id="{4161398B-F0A8-435C-B7BC-B875CC32D2AE}"/>
              </a:ext>
            </a:extLst>
          </p:cNvPr>
          <p:cNvSpPr>
            <a:spLocks noGrp="1"/>
          </p:cNvSpPr>
          <p:nvPr>
            <p:ph idx="1"/>
          </p:nvPr>
        </p:nvSpPr>
        <p:spPr>
          <a:xfrm>
            <a:off x="1706453" y="1654731"/>
            <a:ext cx="10353762" cy="2027253"/>
          </a:xfrm>
          <a:solidFill>
            <a:schemeClr val="bg1"/>
          </a:solidFill>
        </p:spPr>
        <p:txBody>
          <a:bodyPr>
            <a:normAutofit/>
          </a:bodyPr>
          <a:lstStyle/>
          <a:p>
            <a:pPr marL="0" indent="0">
              <a:buNone/>
            </a:pPr>
            <a:r>
              <a:rPr lang="en-IE" sz="2400" dirty="0"/>
              <a:t>New style formatting is also able to control the position of the sign symbol relative to the padding.</a:t>
            </a:r>
          </a:p>
          <a:p>
            <a:endParaRPr lang="en-IE" sz="2400" dirty="0"/>
          </a:p>
          <a:p>
            <a:pPr marL="0" indent="0">
              <a:buNone/>
            </a:pPr>
            <a:r>
              <a:rPr lang="en-IE" sz="2400" dirty="0"/>
              <a:t>This operation is not available with old-style formatting.</a:t>
            </a:r>
            <a:endParaRPr lang="en-US" sz="2400" dirty="0"/>
          </a:p>
        </p:txBody>
      </p:sp>
      <p:pic>
        <p:nvPicPr>
          <p:cNvPr id="5" name="Picture 4">
            <a:extLst>
              <a:ext uri="{FF2B5EF4-FFF2-40B4-BE49-F238E27FC236}">
                <a16:creationId xmlns:a16="http://schemas.microsoft.com/office/drawing/2014/main" id="{12AA484F-EC36-41D4-9B01-F6158D581A16}"/>
              </a:ext>
            </a:extLst>
          </p:cNvPr>
          <p:cNvPicPr>
            <a:picLocks noChangeAspect="1"/>
          </p:cNvPicPr>
          <p:nvPr/>
        </p:nvPicPr>
        <p:blipFill>
          <a:blip r:embed="rId2"/>
          <a:stretch>
            <a:fillRect/>
          </a:stretch>
        </p:blipFill>
        <p:spPr>
          <a:xfrm>
            <a:off x="7869935" y="3963637"/>
            <a:ext cx="3684311" cy="2688551"/>
          </a:xfrm>
          <a:prstGeom prst="rect">
            <a:avLst/>
          </a:prstGeom>
        </p:spPr>
      </p:pic>
    </p:spTree>
    <p:extLst>
      <p:ext uri="{BB962C8B-B14F-4D97-AF65-F5344CB8AC3E}">
        <p14:creationId xmlns:p14="http://schemas.microsoft.com/office/powerpoint/2010/main" val="2095499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567241-CFD5-4C2A-B069-4E8461A07808}"/>
              </a:ext>
            </a:extLst>
          </p:cNvPr>
          <p:cNvSpPr>
            <a:spLocks noGrp="1"/>
          </p:cNvSpPr>
          <p:nvPr>
            <p:ph type="title"/>
          </p:nvPr>
        </p:nvSpPr>
        <p:spPr>
          <a:xfrm>
            <a:off x="1795272" y="651637"/>
            <a:ext cx="8878824" cy="669591"/>
          </a:xfrm>
        </p:spPr>
        <p:txBody>
          <a:bodyPr>
            <a:normAutofit/>
          </a:bodyPr>
          <a:lstStyle/>
          <a:p>
            <a:r>
              <a:rPr lang="en-US" dirty="0"/>
              <a:t>Which Style to choose?</a:t>
            </a:r>
          </a:p>
        </p:txBody>
      </p:sp>
      <p:sp>
        <p:nvSpPr>
          <p:cNvPr id="2" name="Text Placeholder 1">
            <a:extLst>
              <a:ext uri="{FF2B5EF4-FFF2-40B4-BE49-F238E27FC236}">
                <a16:creationId xmlns:a16="http://schemas.microsoft.com/office/drawing/2014/main" id="{1E856E55-21F1-4E0E-83E4-5903E359C6EF}"/>
              </a:ext>
            </a:extLst>
          </p:cNvPr>
          <p:cNvSpPr>
            <a:spLocks noGrp="1"/>
          </p:cNvSpPr>
          <p:nvPr>
            <p:ph idx="1"/>
          </p:nvPr>
        </p:nvSpPr>
        <p:spPr>
          <a:xfrm>
            <a:off x="1533705" y="2011313"/>
            <a:ext cx="10280343" cy="2152256"/>
          </a:xfrm>
          <a:solidFill>
            <a:schemeClr val="bg1"/>
          </a:solidFill>
        </p:spPr>
        <p:txBody>
          <a:bodyPr>
            <a:normAutofit/>
          </a:bodyPr>
          <a:lstStyle/>
          <a:p>
            <a:pPr marL="0" indent="0">
              <a:buNone/>
            </a:pPr>
            <a:r>
              <a:rPr lang="en-IE" dirty="0"/>
              <a:t>In Python 3, the “new style” string formatting is to be preferred over % - style formatting. </a:t>
            </a:r>
          </a:p>
          <a:p>
            <a:pPr marL="0" indent="0">
              <a:buNone/>
            </a:pPr>
            <a:endParaRPr lang="en-IE" dirty="0"/>
          </a:p>
          <a:p>
            <a:pPr marL="0" indent="0">
              <a:buNone/>
            </a:pPr>
            <a:r>
              <a:rPr lang="en-IE" dirty="0"/>
              <a:t>While “old style” formatting has been de-emphasized, it has not been deprecated. It is still supported in the latest versions of Python. </a:t>
            </a:r>
          </a:p>
        </p:txBody>
      </p:sp>
    </p:spTree>
    <p:extLst>
      <p:ext uri="{BB962C8B-B14F-4D97-AF65-F5344CB8AC3E}">
        <p14:creationId xmlns:p14="http://schemas.microsoft.com/office/powerpoint/2010/main" val="430069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4D4E9A4D-5327-4C86-9054-714AB35ECA1B}"/>
              </a:ext>
            </a:extLst>
          </p:cNvPr>
          <p:cNvPicPr>
            <a:picLocks noChangeAspect="1"/>
          </p:cNvPicPr>
          <p:nvPr/>
        </p:nvPicPr>
        <p:blipFill rotWithShape="1">
          <a:blip r:embed="rId3"/>
          <a:srcRect l="13947" r="13207" b="5"/>
          <a:stretch/>
        </p:blipFill>
        <p:spPr>
          <a:xfrm>
            <a:off x="20" y="10"/>
            <a:ext cx="4059913" cy="6857990"/>
          </a:xfrm>
          <a:prstGeom prst="rect">
            <a:avLst/>
          </a:prstGeom>
        </p:spPr>
      </p:pic>
      <p:sp>
        <p:nvSpPr>
          <p:cNvPr id="425" name="Google Shape;425;p38"/>
          <p:cNvSpPr txBox="1">
            <a:spLocks noGrp="1"/>
          </p:cNvSpPr>
          <p:nvPr>
            <p:ph type="ctrTitle"/>
          </p:nvPr>
        </p:nvSpPr>
        <p:spPr>
          <a:xfrm>
            <a:off x="4947701" y="3496574"/>
            <a:ext cx="6436104" cy="1052422"/>
          </a:xfrm>
          <a:prstGeom prst="rect">
            <a:avLst/>
          </a:prstGeom>
        </p:spPr>
        <p:txBody>
          <a:bodyPr spcFirstLastPara="1" vert="horz" lIns="91440" tIns="45720" rIns="91440" bIns="45720" rtlCol="0" anchor="b" anchorCtr="0">
            <a:normAutofit/>
          </a:bodyPr>
          <a:lstStyle/>
          <a:p>
            <a:pPr algn="l">
              <a:spcBef>
                <a:spcPct val="0"/>
              </a:spcBef>
            </a:pPr>
            <a:r>
              <a:rPr lang="en-US" sz="4400" dirty="0"/>
              <a:t>Operators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25"/>
                                        </p:tgtEl>
                                        <p:attrNameLst>
                                          <p:attrName>style.visibility</p:attrName>
                                        </p:attrNameLst>
                                      </p:cBhvr>
                                      <p:to>
                                        <p:strVal val="visible"/>
                                      </p:to>
                                    </p:set>
                                    <p:animEffect transition="in" filter="fade">
                                      <p:cBhvr>
                                        <p:cTn id="7" dur="4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3019C-2B0F-4CA7-A4A6-301FF2FC06F0}"/>
              </a:ext>
            </a:extLst>
          </p:cNvPr>
          <p:cNvSpPr>
            <a:spLocks noGrp="1"/>
          </p:cNvSpPr>
          <p:nvPr>
            <p:ph type="title"/>
          </p:nvPr>
        </p:nvSpPr>
        <p:spPr>
          <a:xfrm>
            <a:off x="731520" y="221094"/>
            <a:ext cx="10515600" cy="770255"/>
          </a:xfrm>
        </p:spPr>
        <p:txBody>
          <a:bodyPr>
            <a:normAutofit/>
          </a:bodyPr>
          <a:lstStyle/>
          <a:p>
            <a:r>
              <a:rPr lang="en-IE" dirty="0"/>
              <a:t>What is an Operator?</a:t>
            </a:r>
            <a:endParaRPr lang="en-US" dirty="0"/>
          </a:p>
        </p:txBody>
      </p:sp>
      <p:sp>
        <p:nvSpPr>
          <p:cNvPr id="3" name="Text Placeholder 2">
            <a:extLst>
              <a:ext uri="{FF2B5EF4-FFF2-40B4-BE49-F238E27FC236}">
                <a16:creationId xmlns:a16="http://schemas.microsoft.com/office/drawing/2014/main" id="{A71C9AC6-05C7-4A25-90DE-E0A162DD6008}"/>
              </a:ext>
            </a:extLst>
          </p:cNvPr>
          <p:cNvSpPr>
            <a:spLocks noGrp="1"/>
          </p:cNvSpPr>
          <p:nvPr>
            <p:ph idx="1"/>
          </p:nvPr>
        </p:nvSpPr>
        <p:spPr>
          <a:xfrm>
            <a:off x="493302" y="1531407"/>
            <a:ext cx="11372295" cy="1047120"/>
          </a:xfrm>
        </p:spPr>
        <p:txBody>
          <a:bodyPr>
            <a:normAutofit fontScale="85000" lnSpcReduction="10000"/>
          </a:bodyPr>
          <a:lstStyle/>
          <a:p>
            <a:pPr marL="0" indent="0">
              <a:buNone/>
            </a:pPr>
            <a:r>
              <a:rPr lang="en-IE" sz="2667" dirty="0"/>
              <a:t>An operator is a symbol that performs an operation on one or more operands.</a:t>
            </a:r>
          </a:p>
          <a:p>
            <a:pPr marL="0" indent="0">
              <a:buNone/>
            </a:pPr>
            <a:r>
              <a:rPr lang="en-IE" sz="2667" dirty="0"/>
              <a:t>An operand is a variable or a value on which we perform the operation.</a:t>
            </a:r>
          </a:p>
        </p:txBody>
      </p:sp>
      <p:pic>
        <p:nvPicPr>
          <p:cNvPr id="11" name="Picture 10">
            <a:extLst>
              <a:ext uri="{FF2B5EF4-FFF2-40B4-BE49-F238E27FC236}">
                <a16:creationId xmlns:a16="http://schemas.microsoft.com/office/drawing/2014/main" id="{414FC4BA-07E4-166D-59A3-EC3146263D33}"/>
              </a:ext>
            </a:extLst>
          </p:cNvPr>
          <p:cNvPicPr>
            <a:picLocks noChangeAspect="1"/>
          </p:cNvPicPr>
          <p:nvPr/>
        </p:nvPicPr>
        <p:blipFill>
          <a:blip r:embed="rId2"/>
          <a:stretch>
            <a:fillRect/>
          </a:stretch>
        </p:blipFill>
        <p:spPr>
          <a:xfrm>
            <a:off x="1893336" y="3118586"/>
            <a:ext cx="8028538" cy="2637694"/>
          </a:xfrm>
          <a:prstGeom prst="rect">
            <a:avLst/>
          </a:prstGeom>
        </p:spPr>
      </p:pic>
    </p:spTree>
    <p:extLst>
      <p:ext uri="{BB962C8B-B14F-4D97-AF65-F5344CB8AC3E}">
        <p14:creationId xmlns:p14="http://schemas.microsoft.com/office/powerpoint/2010/main" val="1843158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3019C-2B0F-4CA7-A4A6-301FF2FC06F0}"/>
              </a:ext>
            </a:extLst>
          </p:cNvPr>
          <p:cNvSpPr>
            <a:spLocks noGrp="1"/>
          </p:cNvSpPr>
          <p:nvPr>
            <p:ph type="title"/>
          </p:nvPr>
        </p:nvSpPr>
        <p:spPr>
          <a:xfrm>
            <a:off x="1676400" y="556374"/>
            <a:ext cx="10515600" cy="770255"/>
          </a:xfrm>
        </p:spPr>
        <p:txBody>
          <a:bodyPr>
            <a:normAutofit/>
          </a:bodyPr>
          <a:lstStyle/>
          <a:p>
            <a:r>
              <a:rPr lang="en-IE" dirty="0"/>
              <a:t>Operator</a:t>
            </a:r>
            <a:endParaRPr lang="en-US" dirty="0"/>
          </a:p>
        </p:txBody>
      </p:sp>
      <p:sp>
        <p:nvSpPr>
          <p:cNvPr id="13" name="TextBox 12">
            <a:extLst>
              <a:ext uri="{FF2B5EF4-FFF2-40B4-BE49-F238E27FC236}">
                <a16:creationId xmlns:a16="http://schemas.microsoft.com/office/drawing/2014/main" id="{CB37E042-969C-973F-6ED3-26CD076E9E47}"/>
              </a:ext>
            </a:extLst>
          </p:cNvPr>
          <p:cNvSpPr txBox="1"/>
          <p:nvPr/>
        </p:nvSpPr>
        <p:spPr>
          <a:xfrm>
            <a:off x="1038486" y="1708343"/>
            <a:ext cx="9531017" cy="1200329"/>
          </a:xfrm>
          <a:prstGeom prst="rect">
            <a:avLst/>
          </a:prstGeom>
          <a:solidFill>
            <a:schemeClr val="bg1"/>
          </a:solidFill>
        </p:spPr>
        <p:txBody>
          <a:bodyPr wrap="square">
            <a:spAutoFit/>
          </a:bodyPr>
          <a:lstStyle/>
          <a:p>
            <a:r>
              <a:rPr lang="en-US" sz="3600" dirty="0"/>
              <a:t>Python Operator falls into 7 categories:</a:t>
            </a:r>
          </a:p>
        </p:txBody>
      </p:sp>
      <p:graphicFrame>
        <p:nvGraphicFramePr>
          <p:cNvPr id="9" name="Table 11">
            <a:extLst>
              <a:ext uri="{FF2B5EF4-FFF2-40B4-BE49-F238E27FC236}">
                <a16:creationId xmlns:a16="http://schemas.microsoft.com/office/drawing/2014/main" id="{E2292132-71E8-57DF-5A09-B09D39D504D5}"/>
              </a:ext>
            </a:extLst>
          </p:cNvPr>
          <p:cNvGraphicFramePr>
            <a:graphicFrameLocks noGrp="1"/>
          </p:cNvGraphicFramePr>
          <p:nvPr>
            <p:extLst>
              <p:ext uri="{D42A27DB-BD31-4B8C-83A1-F6EECF244321}">
                <p14:modId xmlns:p14="http://schemas.microsoft.com/office/powerpoint/2010/main" val="539952202"/>
              </p:ext>
            </p:extLst>
          </p:nvPr>
        </p:nvGraphicFramePr>
        <p:xfrm>
          <a:off x="1087254" y="2955106"/>
          <a:ext cx="10539080" cy="2514328"/>
        </p:xfrm>
        <a:graphic>
          <a:graphicData uri="http://schemas.openxmlformats.org/drawingml/2006/table">
            <a:tbl>
              <a:tblPr firstRow="1" bandRow="1">
                <a:tableStyleId>{5C22544A-7EE6-4342-B048-85BDC9FD1C3A}</a:tableStyleId>
              </a:tblPr>
              <a:tblGrid>
                <a:gridCol w="2857485">
                  <a:extLst>
                    <a:ext uri="{9D8B030D-6E8A-4147-A177-3AD203B41FA5}">
                      <a16:colId xmlns:a16="http://schemas.microsoft.com/office/drawing/2014/main" val="3399349705"/>
                    </a:ext>
                  </a:extLst>
                </a:gridCol>
                <a:gridCol w="1837055">
                  <a:extLst>
                    <a:ext uri="{9D8B030D-6E8A-4147-A177-3AD203B41FA5}">
                      <a16:colId xmlns:a16="http://schemas.microsoft.com/office/drawing/2014/main" val="767222646"/>
                    </a:ext>
                  </a:extLst>
                </a:gridCol>
                <a:gridCol w="4137660">
                  <a:extLst>
                    <a:ext uri="{9D8B030D-6E8A-4147-A177-3AD203B41FA5}">
                      <a16:colId xmlns:a16="http://schemas.microsoft.com/office/drawing/2014/main" val="3712374850"/>
                    </a:ext>
                  </a:extLst>
                </a:gridCol>
                <a:gridCol w="1706880">
                  <a:extLst>
                    <a:ext uri="{9D8B030D-6E8A-4147-A177-3AD203B41FA5}">
                      <a16:colId xmlns:a16="http://schemas.microsoft.com/office/drawing/2014/main" val="4025439996"/>
                    </a:ext>
                  </a:extLst>
                </a:gridCol>
              </a:tblGrid>
              <a:tr h="125982">
                <a:tc>
                  <a:txBody>
                    <a:bodyPr/>
                    <a:lstStyle/>
                    <a:p>
                      <a:r>
                        <a:rPr lang="en-US" sz="1800" dirty="0">
                          <a:latin typeface="Abadi" panose="020B0604020104020204" pitchFamily="34" charset="0"/>
                        </a:rPr>
                        <a:t>Operator</a:t>
                      </a:r>
                      <a:endParaRPr lang="en-GB" dirty="0"/>
                    </a:p>
                  </a:txBody>
                  <a:tcPr/>
                </a:tc>
                <a:tc>
                  <a:txBody>
                    <a:bodyPr/>
                    <a:lstStyle/>
                    <a:p>
                      <a:endParaRPr lang="en-GB" dirty="0"/>
                    </a:p>
                  </a:txBody>
                  <a:tcPr/>
                </a:tc>
                <a:tc>
                  <a:txBody>
                    <a:bodyPr/>
                    <a:lstStyle/>
                    <a:p>
                      <a:r>
                        <a:rPr lang="en-US" sz="1800" dirty="0">
                          <a:latin typeface="Abadi" panose="020B0604020104020204" pitchFamily="34" charset="0"/>
                        </a:rPr>
                        <a:t>Operator</a:t>
                      </a:r>
                      <a:endParaRPr lang="en-GB" dirty="0"/>
                    </a:p>
                  </a:txBody>
                  <a:tcPr/>
                </a:tc>
                <a:tc>
                  <a:txBody>
                    <a:bodyPr/>
                    <a:lstStyle/>
                    <a:p>
                      <a:endParaRPr lang="en-GB" dirty="0"/>
                    </a:p>
                  </a:txBody>
                  <a:tcPr/>
                </a:tc>
                <a:extLst>
                  <a:ext uri="{0D108BD9-81ED-4DB2-BD59-A6C34878D82A}">
                    <a16:rowId xmlns:a16="http://schemas.microsoft.com/office/drawing/2014/main" val="2707402798"/>
                  </a:ext>
                </a:extLst>
              </a:tr>
              <a:tr h="537142">
                <a:tc>
                  <a:txBody>
                    <a:bodyPr/>
                    <a:lstStyle/>
                    <a:p>
                      <a:r>
                        <a:rPr lang="en-US" sz="1800" dirty="0">
                          <a:latin typeface="Abadi" panose="020B0604020104020204" pitchFamily="34" charset="0"/>
                        </a:rPr>
                        <a:t>Arithmetic Operator </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badi" panose="020B0604020104020204" pitchFamily="34" charset="0"/>
                        </a:rPr>
                        <a:t>(+,-,*,/, …)</a:t>
                      </a:r>
                    </a:p>
                  </a:txBody>
                  <a:tcPr/>
                </a:tc>
                <a:tc>
                  <a:txBody>
                    <a:bodyPr/>
                    <a:lstStyle/>
                    <a:p>
                      <a:r>
                        <a:rPr lang="en-US" sz="1800" dirty="0">
                          <a:latin typeface="Abadi" panose="020B0604020104020204" pitchFamily="34" charset="0"/>
                        </a:rPr>
                        <a:t>Membership Operator </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badi" panose="020B0604020104020204" pitchFamily="34" charset="0"/>
                        </a:rPr>
                        <a:t>(</a:t>
                      </a:r>
                      <a:r>
                        <a:rPr lang="en-US" dirty="0">
                          <a:latin typeface="Abadi" panose="020B0604020104020204" pitchFamily="34" charset="0"/>
                        </a:rPr>
                        <a:t>in, not in</a:t>
                      </a:r>
                      <a:r>
                        <a:rPr lang="en-US" sz="1800" dirty="0">
                          <a:latin typeface="Abadi" panose="020B0604020104020204" pitchFamily="34" charset="0"/>
                        </a:rPr>
                        <a:t>)</a:t>
                      </a:r>
                    </a:p>
                  </a:txBody>
                  <a:tcPr/>
                </a:tc>
                <a:extLst>
                  <a:ext uri="{0D108BD9-81ED-4DB2-BD59-A6C34878D82A}">
                    <a16:rowId xmlns:a16="http://schemas.microsoft.com/office/drawing/2014/main" val="665240048"/>
                  </a:ext>
                </a:extLst>
              </a:tr>
              <a:tr h="537142">
                <a:tc>
                  <a:txBody>
                    <a:bodyPr/>
                    <a:lstStyle/>
                    <a:p>
                      <a:r>
                        <a:rPr lang="en-US" sz="1800" dirty="0">
                          <a:latin typeface="Abadi" panose="020B0604020104020204" pitchFamily="34" charset="0"/>
                        </a:rPr>
                        <a:t>Relational Operator </a:t>
                      </a:r>
                      <a:endParaRPr lang="en-GB" dirty="0"/>
                    </a:p>
                  </a:txBody>
                  <a:tcPr/>
                </a:tc>
                <a:tc>
                  <a:txBody>
                    <a:bodyPr/>
                    <a:lstStyle/>
                    <a:p>
                      <a:r>
                        <a:rPr lang="en-US" sz="1800" dirty="0">
                          <a:latin typeface="Abadi" panose="020B0604020104020204" pitchFamily="34" charset="0"/>
                        </a:rPr>
                        <a:t>(&lt;,&gt;,==, …)</a:t>
                      </a:r>
                      <a:endParaRPr lang="en-GB" dirty="0"/>
                    </a:p>
                  </a:txBody>
                  <a:tcPr/>
                </a:tc>
                <a:tc>
                  <a:txBody>
                    <a:bodyPr/>
                    <a:lstStyle/>
                    <a:p>
                      <a:r>
                        <a:rPr lang="en-US" sz="1800" dirty="0">
                          <a:latin typeface="Abadi" panose="020B0604020104020204" pitchFamily="34" charset="0"/>
                        </a:rPr>
                        <a:t>Identity Operator </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badi" panose="020B0604020104020204" pitchFamily="34" charset="0"/>
                        </a:rPr>
                        <a:t>(is, is not)</a:t>
                      </a:r>
                    </a:p>
                  </a:txBody>
                  <a:tcPr/>
                </a:tc>
                <a:extLst>
                  <a:ext uri="{0D108BD9-81ED-4DB2-BD59-A6C34878D82A}">
                    <a16:rowId xmlns:a16="http://schemas.microsoft.com/office/drawing/2014/main" val="443011001"/>
                  </a:ext>
                </a:extLst>
              </a:tr>
              <a:tr h="537142">
                <a:tc>
                  <a:txBody>
                    <a:bodyPr/>
                    <a:lstStyle/>
                    <a:p>
                      <a:r>
                        <a:rPr lang="en-US" sz="1800" dirty="0">
                          <a:latin typeface="Abadi" panose="020B0604020104020204" pitchFamily="34" charset="0"/>
                        </a:rPr>
                        <a:t>Assignment Operator </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badi" panose="020B0604020104020204" pitchFamily="34" charset="0"/>
                        </a:rPr>
                        <a:t>( =, +=, … )</a:t>
                      </a:r>
                    </a:p>
                  </a:txBody>
                  <a:tcPr/>
                </a:tc>
                <a:tc>
                  <a:txBody>
                    <a:bodyPr/>
                    <a:lstStyle/>
                    <a:p>
                      <a:r>
                        <a:rPr lang="en-US" sz="1800" dirty="0">
                          <a:latin typeface="Abadi" panose="020B0604020104020204" pitchFamily="34" charset="0"/>
                        </a:rPr>
                        <a:t>Bitwise Operator </a:t>
                      </a:r>
                      <a:endParaRPr lang="en-GB" dirty="0"/>
                    </a:p>
                  </a:txBody>
                  <a:tcPr/>
                </a:tc>
                <a:tc>
                  <a:txBody>
                    <a:bodyPr/>
                    <a:lstStyle/>
                    <a:p>
                      <a:r>
                        <a:rPr lang="en-US" sz="1800" dirty="0">
                          <a:latin typeface="Abadi" panose="020B0604020104020204" pitchFamily="34" charset="0"/>
                        </a:rPr>
                        <a:t>(&amp;, |,~, ^)</a:t>
                      </a:r>
                      <a:endParaRPr lang="en-GB" dirty="0"/>
                    </a:p>
                  </a:txBody>
                  <a:tcPr/>
                </a:tc>
                <a:extLst>
                  <a:ext uri="{0D108BD9-81ED-4DB2-BD59-A6C34878D82A}">
                    <a16:rowId xmlns:a16="http://schemas.microsoft.com/office/drawing/2014/main" val="1111417527"/>
                  </a:ext>
                </a:extLst>
              </a:tr>
              <a:tr h="537142">
                <a:tc>
                  <a:txBody>
                    <a:bodyPr/>
                    <a:lstStyle/>
                    <a:p>
                      <a:r>
                        <a:rPr lang="en-US" sz="1800" dirty="0">
                          <a:latin typeface="Abadi" panose="020B0604020104020204" pitchFamily="34" charset="0"/>
                        </a:rPr>
                        <a:t>Logical Operator </a:t>
                      </a:r>
                      <a:endParaRPr lang="en-GB" dirty="0"/>
                    </a:p>
                  </a:txBody>
                  <a:tcPr/>
                </a:tc>
                <a:tc>
                  <a:txBody>
                    <a:bodyPr/>
                    <a:lstStyle/>
                    <a:p>
                      <a:r>
                        <a:rPr lang="en-US" sz="1800" dirty="0">
                          <a:latin typeface="Abadi" panose="020B0604020104020204" pitchFamily="34" charset="0"/>
                        </a:rPr>
                        <a:t>(and, or ,not, …)</a:t>
                      </a:r>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869130265"/>
                  </a:ext>
                </a:extLst>
              </a:tr>
            </a:tbl>
          </a:graphicData>
        </a:graphic>
      </p:graphicFrame>
    </p:spTree>
    <p:extLst>
      <p:ext uri="{BB962C8B-B14F-4D97-AF65-F5344CB8AC3E}">
        <p14:creationId xmlns:p14="http://schemas.microsoft.com/office/powerpoint/2010/main" val="1041567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CA7B5-8801-41C0-AA97-B76EAC10F3D7}"/>
              </a:ext>
            </a:extLst>
          </p:cNvPr>
          <p:cNvSpPr>
            <a:spLocks noGrp="1"/>
          </p:cNvSpPr>
          <p:nvPr>
            <p:ph type="title"/>
          </p:nvPr>
        </p:nvSpPr>
        <p:spPr>
          <a:xfrm>
            <a:off x="1719339" y="443805"/>
            <a:ext cx="8502315" cy="818067"/>
          </a:xfrm>
        </p:spPr>
        <p:txBody>
          <a:bodyPr anchor="b">
            <a:normAutofit/>
          </a:bodyPr>
          <a:lstStyle/>
          <a:p>
            <a:r>
              <a:rPr lang="en-IE" sz="2800" b="1" dirty="0"/>
              <a:t>Arithmetic operators</a:t>
            </a:r>
            <a:endParaRPr lang="en-US" sz="2800" dirty="0"/>
          </a:p>
        </p:txBody>
      </p:sp>
      <p:sp>
        <p:nvSpPr>
          <p:cNvPr id="3" name="Text Placeholder 2">
            <a:extLst>
              <a:ext uri="{FF2B5EF4-FFF2-40B4-BE49-F238E27FC236}">
                <a16:creationId xmlns:a16="http://schemas.microsoft.com/office/drawing/2014/main" id="{DD7FFDD9-320F-47C3-835C-8D24AC1DFC7F}"/>
              </a:ext>
            </a:extLst>
          </p:cNvPr>
          <p:cNvSpPr>
            <a:spLocks noGrp="1"/>
          </p:cNvSpPr>
          <p:nvPr>
            <p:ph idx="1"/>
          </p:nvPr>
        </p:nvSpPr>
        <p:spPr>
          <a:xfrm>
            <a:off x="472975" y="1493349"/>
            <a:ext cx="4227041" cy="4578015"/>
          </a:xfrm>
          <a:solidFill>
            <a:schemeClr val="bg1"/>
          </a:solidFill>
        </p:spPr>
        <p:txBody>
          <a:bodyPr anchor="t">
            <a:normAutofit/>
          </a:bodyPr>
          <a:lstStyle/>
          <a:p>
            <a:pPr marL="0" indent="0">
              <a:buNone/>
            </a:pPr>
            <a:r>
              <a:rPr lang="en-IE" sz="1600" dirty="0"/>
              <a:t>Arithmetic operators are used to perform mathematical operations like addition, subtraction, multiplication, etc.</a:t>
            </a:r>
          </a:p>
          <a:p>
            <a:pPr marL="0" indent="0">
              <a:buNone/>
            </a:pPr>
            <a:endParaRPr lang="en-IE" sz="1600" dirty="0"/>
          </a:p>
          <a:p>
            <a:pPr marL="0" indent="0">
              <a:buNone/>
            </a:pPr>
            <a:r>
              <a:rPr lang="en-IE" sz="1600" dirty="0"/>
              <a:t>Note:</a:t>
            </a:r>
          </a:p>
          <a:p>
            <a:pPr marL="400050" lvl="1" indent="0">
              <a:buNone/>
            </a:pPr>
            <a:r>
              <a:rPr lang="en-IE" sz="1400" dirty="0"/>
              <a:t>/ operator always performs floating point arithmetic. Hence it will always returns float value.</a:t>
            </a:r>
          </a:p>
          <a:p>
            <a:pPr marL="400050" lvl="1" indent="0">
              <a:buNone/>
            </a:pPr>
            <a:endParaRPr lang="en-IE" sz="1400" dirty="0"/>
          </a:p>
          <a:p>
            <a:pPr marL="400050" lvl="1" indent="0">
              <a:buNone/>
            </a:pPr>
            <a:r>
              <a:rPr lang="en-IE" sz="1400" dirty="0"/>
              <a:t>But Floor division (//) can perform both floating point and integral arithmetic. If arguments are int type then result is int type. If at least one argument is float type then result is float type.</a:t>
            </a:r>
          </a:p>
          <a:p>
            <a:endParaRPr lang="en-IE" sz="1400" dirty="0"/>
          </a:p>
          <a:p>
            <a:endParaRPr lang="en-IE" sz="1400" dirty="0"/>
          </a:p>
          <a:p>
            <a:endParaRPr lang="en-US" sz="1400" dirty="0"/>
          </a:p>
        </p:txBody>
      </p:sp>
      <p:pic>
        <p:nvPicPr>
          <p:cNvPr id="1026" name="Picture 2">
            <a:extLst>
              <a:ext uri="{FF2B5EF4-FFF2-40B4-BE49-F238E27FC236}">
                <a16:creationId xmlns:a16="http://schemas.microsoft.com/office/drawing/2014/main" id="{F66DCBAE-8B6E-406F-A5DA-6B33BCF5B4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64608" y="1536021"/>
            <a:ext cx="7025105" cy="425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545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D58E-A0AF-4451-AF1B-8259D7EA1028}"/>
              </a:ext>
            </a:extLst>
          </p:cNvPr>
          <p:cNvSpPr>
            <a:spLocks noGrp="1"/>
          </p:cNvSpPr>
          <p:nvPr>
            <p:ph type="title"/>
          </p:nvPr>
        </p:nvSpPr>
        <p:spPr>
          <a:xfrm>
            <a:off x="1676400" y="608965"/>
            <a:ext cx="10144538" cy="768429"/>
          </a:xfrm>
        </p:spPr>
        <p:txBody>
          <a:bodyPr/>
          <a:lstStyle/>
          <a:p>
            <a:r>
              <a:rPr lang="en-IE" dirty="0"/>
              <a:t>Types of division operators</a:t>
            </a:r>
            <a:endParaRPr lang="en-US" dirty="0"/>
          </a:p>
        </p:txBody>
      </p:sp>
      <p:sp>
        <p:nvSpPr>
          <p:cNvPr id="3" name="Content Placeholder 2">
            <a:extLst>
              <a:ext uri="{FF2B5EF4-FFF2-40B4-BE49-F238E27FC236}">
                <a16:creationId xmlns:a16="http://schemas.microsoft.com/office/drawing/2014/main" id="{97C79B95-C89B-4B91-A657-1ECAA91E302F}"/>
              </a:ext>
            </a:extLst>
          </p:cNvPr>
          <p:cNvSpPr>
            <a:spLocks noGrp="1"/>
          </p:cNvSpPr>
          <p:nvPr>
            <p:ph idx="1"/>
          </p:nvPr>
        </p:nvSpPr>
        <p:spPr>
          <a:xfrm>
            <a:off x="587208" y="1527259"/>
            <a:ext cx="7855752" cy="4965616"/>
          </a:xfrm>
          <a:solidFill>
            <a:schemeClr val="bg1"/>
          </a:solidFill>
        </p:spPr>
        <p:txBody>
          <a:bodyPr>
            <a:normAutofit/>
          </a:bodyPr>
          <a:lstStyle/>
          <a:p>
            <a:pPr marL="0" indent="0">
              <a:buNone/>
            </a:pPr>
            <a:r>
              <a:rPr lang="en-IE" sz="2000" dirty="0"/>
              <a:t>In Python, there are two types of division operators:</a:t>
            </a:r>
          </a:p>
          <a:p>
            <a:endParaRPr lang="en-IE" sz="2000" dirty="0"/>
          </a:p>
          <a:p>
            <a:pPr marL="457200" lvl="1" indent="0" algn="just">
              <a:buNone/>
            </a:pPr>
            <a:r>
              <a:rPr lang="en-IE" sz="2000" dirty="0">
                <a:solidFill>
                  <a:schemeClr val="tx1"/>
                </a:solidFill>
                <a:highlight>
                  <a:srgbClr val="00FFFF"/>
                </a:highlight>
              </a:rPr>
              <a:t>“ / ”</a:t>
            </a:r>
            <a:r>
              <a:rPr lang="en-IE" sz="2000" dirty="0">
                <a:highlight>
                  <a:srgbClr val="00FFFF"/>
                </a:highlight>
              </a:rPr>
              <a:t> </a:t>
            </a:r>
            <a:r>
              <a:rPr lang="en-IE" sz="2000" dirty="0"/>
              <a:t>Divides the number on its left by the number on its right and </a:t>
            </a:r>
            <a:r>
              <a:rPr lang="en-IE" sz="2000" dirty="0">
                <a:solidFill>
                  <a:schemeClr val="tx1"/>
                </a:solidFill>
                <a:highlight>
                  <a:srgbClr val="00FFFF"/>
                </a:highlight>
              </a:rPr>
              <a:t>returns a floating point value</a:t>
            </a:r>
            <a:r>
              <a:rPr lang="en-IE" sz="2000" dirty="0"/>
              <a:t>.</a:t>
            </a:r>
          </a:p>
          <a:p>
            <a:pPr lvl="1" algn="just"/>
            <a:endParaRPr lang="en-IE" sz="2000" dirty="0"/>
          </a:p>
          <a:p>
            <a:pPr marL="457200" lvl="1" indent="0" algn="just">
              <a:buNone/>
            </a:pPr>
            <a:endParaRPr lang="en-IE" sz="2000" dirty="0"/>
          </a:p>
          <a:p>
            <a:pPr marL="457200" lvl="1" indent="0" algn="just">
              <a:buNone/>
            </a:pPr>
            <a:r>
              <a:rPr lang="en-IE" sz="2000" dirty="0">
                <a:highlight>
                  <a:srgbClr val="00FFFF"/>
                </a:highlight>
              </a:rPr>
              <a:t>“</a:t>
            </a:r>
            <a:r>
              <a:rPr lang="en-IE" sz="2000" dirty="0">
                <a:solidFill>
                  <a:schemeClr val="tx1"/>
                </a:solidFill>
                <a:highlight>
                  <a:srgbClr val="00FFFF"/>
                </a:highlight>
              </a:rPr>
              <a:t>//”</a:t>
            </a:r>
            <a:r>
              <a:rPr lang="en-IE" sz="2000" dirty="0">
                <a:highlight>
                  <a:srgbClr val="00FFFF"/>
                </a:highlight>
              </a:rPr>
              <a:t>  </a:t>
            </a:r>
            <a:r>
              <a:rPr lang="en-IE" sz="2000" dirty="0"/>
              <a:t>Divides the number on its left by the number on its right, rounds down the answer,  and </a:t>
            </a:r>
            <a:r>
              <a:rPr lang="en-IE" sz="2000" dirty="0">
                <a:solidFill>
                  <a:schemeClr val="tx1"/>
                </a:solidFill>
                <a:highlight>
                  <a:srgbClr val="00FFFF"/>
                </a:highlight>
              </a:rPr>
              <a:t>returns a whole number</a:t>
            </a:r>
            <a:r>
              <a:rPr lang="en-IE" sz="2000" dirty="0"/>
              <a:t>. But even if one of the operand is a float, then the result is float.</a:t>
            </a:r>
            <a:endParaRPr lang="en-US" sz="2000" dirty="0"/>
          </a:p>
        </p:txBody>
      </p:sp>
      <p:pic>
        <p:nvPicPr>
          <p:cNvPr id="7" name="Picture 6">
            <a:extLst>
              <a:ext uri="{FF2B5EF4-FFF2-40B4-BE49-F238E27FC236}">
                <a16:creationId xmlns:a16="http://schemas.microsoft.com/office/drawing/2014/main" id="{11B9D40A-9B3E-4A92-A1A1-A4B99ABA8B9D}"/>
              </a:ext>
            </a:extLst>
          </p:cNvPr>
          <p:cNvPicPr>
            <a:picLocks noChangeAspect="1"/>
          </p:cNvPicPr>
          <p:nvPr/>
        </p:nvPicPr>
        <p:blipFill>
          <a:blip r:embed="rId2"/>
          <a:srcRect l="20894"/>
          <a:stretch/>
        </p:blipFill>
        <p:spPr>
          <a:xfrm>
            <a:off x="8698992" y="2560121"/>
            <a:ext cx="3121946" cy="2659132"/>
          </a:xfrm>
          <a:prstGeom prst="rect">
            <a:avLst/>
          </a:prstGeom>
        </p:spPr>
      </p:pic>
    </p:spTree>
    <p:extLst>
      <p:ext uri="{BB962C8B-B14F-4D97-AF65-F5344CB8AC3E}">
        <p14:creationId xmlns:p14="http://schemas.microsoft.com/office/powerpoint/2010/main" val="3523623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7A592-94FC-414C-BFAE-3C8D76EFFDA4}"/>
              </a:ext>
            </a:extLst>
          </p:cNvPr>
          <p:cNvSpPr>
            <a:spLocks noGrp="1"/>
          </p:cNvSpPr>
          <p:nvPr>
            <p:ph type="title"/>
          </p:nvPr>
        </p:nvSpPr>
        <p:spPr>
          <a:xfrm>
            <a:off x="1758696" y="678431"/>
            <a:ext cx="10515600" cy="655088"/>
          </a:xfrm>
        </p:spPr>
        <p:txBody>
          <a:bodyPr>
            <a:normAutofit/>
          </a:bodyPr>
          <a:lstStyle/>
          <a:p>
            <a:r>
              <a:rPr lang="en-US" dirty="0"/>
              <a:t>Example - Division</a:t>
            </a:r>
          </a:p>
        </p:txBody>
      </p:sp>
      <p:sp>
        <p:nvSpPr>
          <p:cNvPr id="3" name="Content Placeholder 2">
            <a:extLst>
              <a:ext uri="{FF2B5EF4-FFF2-40B4-BE49-F238E27FC236}">
                <a16:creationId xmlns:a16="http://schemas.microsoft.com/office/drawing/2014/main" id="{45C54AB3-0C79-4EBA-8329-92255B51366A}"/>
              </a:ext>
            </a:extLst>
          </p:cNvPr>
          <p:cNvSpPr>
            <a:spLocks noGrp="1"/>
          </p:cNvSpPr>
          <p:nvPr>
            <p:ph idx="1"/>
          </p:nvPr>
        </p:nvSpPr>
        <p:spPr>
          <a:xfrm>
            <a:off x="795909" y="1727678"/>
            <a:ext cx="7768972" cy="640849"/>
          </a:xfrm>
          <a:solidFill>
            <a:schemeClr val="bg1"/>
          </a:solidFill>
        </p:spPr>
        <p:txBody>
          <a:bodyPr/>
          <a:lstStyle/>
          <a:p>
            <a:pPr marL="0" indent="0">
              <a:buNone/>
            </a:pPr>
            <a:r>
              <a:rPr lang="en-US" dirty="0"/>
              <a:t>“ / ” Always returns float value</a:t>
            </a:r>
          </a:p>
          <a:p>
            <a:endParaRPr lang="en-US" dirty="0"/>
          </a:p>
        </p:txBody>
      </p:sp>
      <p:sp>
        <p:nvSpPr>
          <p:cNvPr id="4" name="Text Placeholder 2">
            <a:extLst>
              <a:ext uri="{FF2B5EF4-FFF2-40B4-BE49-F238E27FC236}">
                <a16:creationId xmlns:a16="http://schemas.microsoft.com/office/drawing/2014/main" id="{B9267732-B4F4-D1BB-88D6-A948632CAF9C}"/>
              </a:ext>
            </a:extLst>
          </p:cNvPr>
          <p:cNvSpPr txBox="1">
            <a:spLocks/>
          </p:cNvSpPr>
          <p:nvPr/>
        </p:nvSpPr>
        <p:spPr>
          <a:xfrm>
            <a:off x="9823704" y="550693"/>
            <a:ext cx="1837944" cy="1578896"/>
          </a:xfrm>
          <a:prstGeom prst="rect">
            <a:avLst/>
          </a:prstGeom>
          <a:solidFill>
            <a:schemeClr val="bg1">
              <a:lumMod val="85000"/>
            </a:schemeClr>
          </a:solidFill>
          <a:ln>
            <a:solidFill>
              <a:srgbClr val="FF0000"/>
            </a:solidFill>
            <a:prstDash val="sysDash"/>
          </a:ln>
        </p:spPr>
        <p:txBody>
          <a:bodyPr spcFirstLastPara="1" vert="horz" wrap="square" lIns="91425" tIns="91425" rIns="91425" bIns="91425" rtlCol="0" anchor="t" anchorCtr="0">
            <a:noAutofit/>
          </a:bodyPr>
          <a:lstStyle>
            <a:lvl1pPr marL="457200" lvl="0" indent="-381000" algn="l" defTabSz="685800" rtl="0" eaLnBrk="1" latinLnBrk="0" hangingPunct="1">
              <a:lnSpc>
                <a:spcPct val="150000"/>
              </a:lnSpc>
              <a:spcBef>
                <a:spcPts val="600"/>
              </a:spcBef>
              <a:spcAft>
                <a:spcPts val="0"/>
              </a:spcAft>
              <a:buClr>
                <a:srgbClr val="00B0F0"/>
              </a:buClr>
              <a:buSzPts val="2400"/>
              <a:buFont typeface="Arial" panose="020B0604020202020204" pitchFamily="34" charset="0"/>
              <a:buChar char="›"/>
              <a:defRPr sz="1800" kern="1200">
                <a:solidFill>
                  <a:schemeClr val="accent3">
                    <a:lumMod val="40000"/>
                    <a:lumOff val="60000"/>
                  </a:schemeClr>
                </a:solidFill>
                <a:latin typeface="Daytona" panose="020B0604030500040204" pitchFamily="34" charset="0"/>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76200" indent="0">
              <a:lnSpc>
                <a:spcPct val="100000"/>
              </a:lnSpc>
              <a:buNone/>
            </a:pPr>
            <a:r>
              <a:rPr lang="en-GB" sz="1200" dirty="0">
                <a:solidFill>
                  <a:schemeClr val="tx1"/>
                </a:solidFill>
                <a:latin typeface="Courier New" panose="02070309020205020404" pitchFamily="49" charset="0"/>
                <a:cs typeface="Courier New" panose="02070309020205020404" pitchFamily="49" charset="0"/>
              </a:rPr>
              <a:t>print(4/2)</a:t>
            </a:r>
          </a:p>
          <a:p>
            <a:pPr marL="76200" indent="0">
              <a:lnSpc>
                <a:spcPct val="100000"/>
              </a:lnSpc>
              <a:buNone/>
            </a:pPr>
            <a:r>
              <a:rPr lang="en-GB" sz="1200" dirty="0">
                <a:solidFill>
                  <a:schemeClr val="tx1"/>
                </a:solidFill>
                <a:latin typeface="Courier New" panose="02070309020205020404" pitchFamily="49" charset="0"/>
                <a:cs typeface="Courier New" panose="02070309020205020404" pitchFamily="49" charset="0"/>
              </a:rPr>
              <a:t>print(4//2)</a:t>
            </a:r>
          </a:p>
          <a:p>
            <a:pPr marL="76200" indent="0">
              <a:lnSpc>
                <a:spcPct val="100000"/>
              </a:lnSpc>
              <a:buNone/>
            </a:pPr>
            <a:endParaRPr lang="en-GB" sz="1200" dirty="0">
              <a:solidFill>
                <a:schemeClr val="tx1"/>
              </a:solidFill>
              <a:latin typeface="Courier New" panose="02070309020205020404" pitchFamily="49" charset="0"/>
              <a:cs typeface="Courier New" panose="02070309020205020404" pitchFamily="49" charset="0"/>
            </a:endParaRPr>
          </a:p>
          <a:p>
            <a:pPr marL="76200" indent="0">
              <a:lnSpc>
                <a:spcPct val="100000"/>
              </a:lnSpc>
              <a:buNone/>
            </a:pPr>
            <a:r>
              <a:rPr lang="en-GB" sz="1200" dirty="0">
                <a:solidFill>
                  <a:schemeClr val="tx1"/>
                </a:solidFill>
                <a:latin typeface="Courier New" panose="02070309020205020404" pitchFamily="49" charset="0"/>
                <a:cs typeface="Courier New" panose="02070309020205020404" pitchFamily="49" charset="0"/>
              </a:rPr>
              <a:t>print(11/2)</a:t>
            </a:r>
          </a:p>
          <a:p>
            <a:pPr marL="76200" indent="0">
              <a:lnSpc>
                <a:spcPct val="100000"/>
              </a:lnSpc>
              <a:buNone/>
            </a:pPr>
            <a:r>
              <a:rPr lang="en-GB" sz="1200" dirty="0">
                <a:solidFill>
                  <a:schemeClr val="tx1"/>
                </a:solidFill>
                <a:latin typeface="Courier New" panose="02070309020205020404" pitchFamily="49" charset="0"/>
                <a:cs typeface="Courier New" panose="02070309020205020404" pitchFamily="49" charset="0"/>
              </a:rPr>
              <a:t>print(11//2)</a:t>
            </a:r>
          </a:p>
        </p:txBody>
      </p:sp>
      <p:sp>
        <p:nvSpPr>
          <p:cNvPr id="5" name="Content Placeholder 2">
            <a:extLst>
              <a:ext uri="{FF2B5EF4-FFF2-40B4-BE49-F238E27FC236}">
                <a16:creationId xmlns:a16="http://schemas.microsoft.com/office/drawing/2014/main" id="{46BD67A8-FAAD-79CF-1297-B093B22340D1}"/>
              </a:ext>
            </a:extLst>
          </p:cNvPr>
          <p:cNvSpPr txBox="1">
            <a:spLocks/>
          </p:cNvSpPr>
          <p:nvPr/>
        </p:nvSpPr>
        <p:spPr>
          <a:xfrm>
            <a:off x="795909" y="2607465"/>
            <a:ext cx="10600181" cy="164307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IE">
                <a:latin typeface="Courier New" panose="02070309020205020404" pitchFamily="49" charset="0"/>
                <a:cs typeface="Courier New" panose="02070309020205020404" pitchFamily="49" charset="0"/>
              </a:rPr>
              <a:t>With floor divide </a:t>
            </a:r>
            <a:r>
              <a:rPr lang="en-IE" b="1">
                <a:latin typeface="Courier New" panose="02070309020205020404" pitchFamily="49" charset="0"/>
                <a:cs typeface="Courier New" panose="02070309020205020404" pitchFamily="49" charset="0"/>
              </a:rPr>
              <a:t>a // b</a:t>
            </a:r>
            <a:r>
              <a:rPr lang="en-IE">
                <a:latin typeface="Courier New" panose="02070309020205020404" pitchFamily="49" charset="0"/>
                <a:cs typeface="Courier New" panose="02070309020205020404" pitchFamily="49" charset="0"/>
              </a:rPr>
              <a:t>:</a:t>
            </a:r>
          </a:p>
          <a:p>
            <a:pPr marL="457200" lvl="1" indent="0">
              <a:buFont typeface="Wingdings 3" charset="2"/>
              <a:buNone/>
            </a:pPr>
            <a:r>
              <a:rPr lang="en-IE">
                <a:latin typeface="Courier New" panose="02070309020205020404" pitchFamily="49" charset="0"/>
                <a:cs typeface="Courier New" panose="02070309020205020404" pitchFamily="49" charset="0"/>
              </a:rPr>
              <a:t>If </a:t>
            </a:r>
            <a:r>
              <a:rPr lang="en-IE" b="1">
                <a:latin typeface="Courier New" panose="02070309020205020404" pitchFamily="49" charset="0"/>
                <a:cs typeface="Courier New" panose="02070309020205020404" pitchFamily="49" charset="0"/>
              </a:rPr>
              <a:t>a</a:t>
            </a:r>
            <a:r>
              <a:rPr lang="en-IE">
                <a:latin typeface="Courier New" panose="02070309020205020404" pitchFamily="49" charset="0"/>
                <a:cs typeface="Courier New" panose="02070309020205020404" pitchFamily="49" charset="0"/>
              </a:rPr>
              <a:t> is divisible by </a:t>
            </a:r>
            <a:r>
              <a:rPr lang="en-IE" b="1">
                <a:latin typeface="Courier New" panose="02070309020205020404" pitchFamily="49" charset="0"/>
                <a:cs typeface="Courier New" panose="02070309020205020404" pitchFamily="49" charset="0"/>
              </a:rPr>
              <a:t>b</a:t>
            </a:r>
            <a:r>
              <a:rPr lang="en-IE">
                <a:latin typeface="Courier New" panose="02070309020205020404" pitchFamily="49" charset="0"/>
                <a:cs typeface="Courier New" panose="02070309020205020404" pitchFamily="49" charset="0"/>
              </a:rPr>
              <a:t> the result is the integer value of (a / b)</a:t>
            </a:r>
          </a:p>
          <a:p>
            <a:pPr marL="457200" lvl="1" indent="0">
              <a:buFont typeface="Wingdings 3" charset="2"/>
              <a:buNone/>
            </a:pPr>
            <a:endParaRPr lang="en-IE">
              <a:latin typeface="Courier New" panose="02070309020205020404" pitchFamily="49" charset="0"/>
              <a:cs typeface="Courier New" panose="02070309020205020404" pitchFamily="49" charset="0"/>
            </a:endParaRPr>
          </a:p>
          <a:p>
            <a:pPr marL="457200" lvl="1" indent="0">
              <a:buFont typeface="Wingdings 3" charset="2"/>
              <a:buNone/>
            </a:pPr>
            <a:r>
              <a:rPr lang="en-IE">
                <a:latin typeface="Courier New" panose="02070309020205020404" pitchFamily="49" charset="0"/>
                <a:cs typeface="Courier New" panose="02070309020205020404" pitchFamily="49" charset="0"/>
              </a:rPr>
              <a:t>If </a:t>
            </a:r>
            <a:r>
              <a:rPr lang="en-IE" b="1">
                <a:latin typeface="Courier New" panose="02070309020205020404" pitchFamily="49" charset="0"/>
                <a:cs typeface="Courier New" panose="02070309020205020404" pitchFamily="49" charset="0"/>
              </a:rPr>
              <a:t>a</a:t>
            </a:r>
            <a:r>
              <a:rPr lang="en-IE">
                <a:latin typeface="Courier New" panose="02070309020205020404" pitchFamily="49" charset="0"/>
                <a:cs typeface="Courier New" panose="02070309020205020404" pitchFamily="49" charset="0"/>
              </a:rPr>
              <a:t> is not divisible by </a:t>
            </a:r>
            <a:r>
              <a:rPr lang="en-IE" b="1">
                <a:latin typeface="Courier New" panose="02070309020205020404" pitchFamily="49" charset="0"/>
                <a:cs typeface="Courier New" panose="02070309020205020404" pitchFamily="49" charset="0"/>
              </a:rPr>
              <a:t>b</a:t>
            </a:r>
            <a:r>
              <a:rPr lang="en-IE">
                <a:latin typeface="Courier New" panose="02070309020205020404" pitchFamily="49" charset="0"/>
                <a:cs typeface="Courier New" panose="02070309020205020404" pitchFamily="49" charset="0"/>
              </a:rPr>
              <a:t> the result is the integer  value below (a / b)</a:t>
            </a:r>
          </a:p>
          <a:p>
            <a:endParaRPr lang="en-US" dirty="0"/>
          </a:p>
        </p:txBody>
      </p:sp>
    </p:spTree>
    <p:extLst>
      <p:ext uri="{BB962C8B-B14F-4D97-AF65-F5344CB8AC3E}">
        <p14:creationId xmlns:p14="http://schemas.microsoft.com/office/powerpoint/2010/main" val="2802109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2A09E3-D98E-4509-805D-3AD370C1E9FC}"/>
              </a:ext>
            </a:extLst>
          </p:cNvPr>
          <p:cNvSpPr>
            <a:spLocks noGrp="1"/>
          </p:cNvSpPr>
          <p:nvPr>
            <p:ph type="title"/>
          </p:nvPr>
        </p:nvSpPr>
        <p:spPr>
          <a:xfrm>
            <a:off x="1496568" y="634908"/>
            <a:ext cx="10515600" cy="618204"/>
          </a:xfrm>
        </p:spPr>
        <p:txBody>
          <a:bodyPr>
            <a:noAutofit/>
          </a:bodyPr>
          <a:lstStyle/>
          <a:p>
            <a:r>
              <a:rPr lang="en-US" sz="3200" dirty="0"/>
              <a:t>“Old Style” String Formatting (% Operator)</a:t>
            </a:r>
          </a:p>
        </p:txBody>
      </p:sp>
      <p:sp>
        <p:nvSpPr>
          <p:cNvPr id="2" name="Text Placeholder 1">
            <a:extLst>
              <a:ext uri="{FF2B5EF4-FFF2-40B4-BE49-F238E27FC236}">
                <a16:creationId xmlns:a16="http://schemas.microsoft.com/office/drawing/2014/main" id="{0D26AF63-671E-4D91-98D5-792A83F31CAB}"/>
              </a:ext>
            </a:extLst>
          </p:cNvPr>
          <p:cNvSpPr>
            <a:spLocks noGrp="1"/>
          </p:cNvSpPr>
          <p:nvPr>
            <p:ph idx="1"/>
          </p:nvPr>
        </p:nvSpPr>
        <p:spPr>
          <a:xfrm>
            <a:off x="394579" y="1408933"/>
            <a:ext cx="10850307" cy="835380"/>
          </a:xfrm>
          <a:solidFill>
            <a:schemeClr val="bg1"/>
          </a:solidFill>
        </p:spPr>
        <p:txBody>
          <a:bodyPr>
            <a:normAutofit fontScale="92500" lnSpcReduction="10000"/>
          </a:bodyPr>
          <a:lstStyle/>
          <a:p>
            <a:pPr marL="0" indent="0">
              <a:buNone/>
            </a:pPr>
            <a:r>
              <a:rPr lang="en-IE" sz="2400" dirty="0"/>
              <a:t>Let's say you have a variable called "name" with your name in it, </a:t>
            </a:r>
          </a:p>
          <a:p>
            <a:pPr marL="0" indent="0">
              <a:buNone/>
            </a:pPr>
            <a:r>
              <a:rPr lang="en-IE" sz="2400" dirty="0"/>
              <a:t>                            and you would then like to print out a greeting to that user.</a:t>
            </a:r>
          </a:p>
          <a:p>
            <a:pPr marL="0" indent="0">
              <a:buNone/>
            </a:pPr>
            <a:endParaRPr lang="en-IE" sz="2400" dirty="0"/>
          </a:p>
          <a:p>
            <a:endParaRPr lang="en-IE" sz="2400" dirty="0"/>
          </a:p>
          <a:p>
            <a:endParaRPr lang="en-IE" sz="2400" dirty="0"/>
          </a:p>
          <a:p>
            <a:endParaRPr lang="en-IE" sz="2400" dirty="0"/>
          </a:p>
        </p:txBody>
      </p:sp>
      <p:pic>
        <p:nvPicPr>
          <p:cNvPr id="7" name="Picture 6">
            <a:extLst>
              <a:ext uri="{FF2B5EF4-FFF2-40B4-BE49-F238E27FC236}">
                <a16:creationId xmlns:a16="http://schemas.microsoft.com/office/drawing/2014/main" id="{EAA2FFAB-9D60-4B31-9D5E-DFF6129E821C}"/>
              </a:ext>
            </a:extLst>
          </p:cNvPr>
          <p:cNvPicPr>
            <a:picLocks noChangeAspect="1"/>
          </p:cNvPicPr>
          <p:nvPr/>
        </p:nvPicPr>
        <p:blipFill>
          <a:blip r:embed="rId2"/>
          <a:stretch>
            <a:fillRect/>
          </a:stretch>
        </p:blipFill>
        <p:spPr>
          <a:xfrm>
            <a:off x="924443" y="3830888"/>
            <a:ext cx="1778000" cy="482600"/>
          </a:xfrm>
          <a:prstGeom prst="rect">
            <a:avLst/>
          </a:prstGeom>
        </p:spPr>
      </p:pic>
      <p:sp>
        <p:nvSpPr>
          <p:cNvPr id="8" name="TextBox 7">
            <a:extLst>
              <a:ext uri="{FF2B5EF4-FFF2-40B4-BE49-F238E27FC236}">
                <a16:creationId xmlns:a16="http://schemas.microsoft.com/office/drawing/2014/main" id="{314E9C05-1B79-28CD-8D0F-903597405E00}"/>
              </a:ext>
            </a:extLst>
          </p:cNvPr>
          <p:cNvSpPr txBox="1"/>
          <p:nvPr/>
        </p:nvSpPr>
        <p:spPr>
          <a:xfrm>
            <a:off x="997595" y="4603426"/>
            <a:ext cx="10515600" cy="1938992"/>
          </a:xfrm>
          <a:prstGeom prst="rect">
            <a:avLst/>
          </a:prstGeom>
          <a:solidFill>
            <a:schemeClr val="bg1"/>
          </a:solidFill>
        </p:spPr>
        <p:txBody>
          <a:bodyPr wrap="square">
            <a:spAutoFit/>
          </a:bodyPr>
          <a:lstStyle/>
          <a:p>
            <a:r>
              <a:rPr lang="en-IE" sz="2000" dirty="0"/>
              <a:t>I’m using the %s format specifier here, to tell Python where to place the  string; “name”.</a:t>
            </a:r>
          </a:p>
          <a:p>
            <a:r>
              <a:rPr lang="en-IE" sz="2000" dirty="0"/>
              <a:t> </a:t>
            </a:r>
          </a:p>
          <a:p>
            <a:r>
              <a:rPr lang="en-IE" sz="2000" dirty="0"/>
              <a:t>There are other format specifiers available that let you control the output format. </a:t>
            </a:r>
          </a:p>
          <a:p>
            <a:r>
              <a:rPr lang="en-IE" sz="2000" dirty="0"/>
              <a:t>	Other the “%s” for stings, we have “%d” for decimal integers (Not floating point)</a:t>
            </a:r>
          </a:p>
          <a:p>
            <a:endParaRPr lang="en-US" sz="2000" dirty="0"/>
          </a:p>
        </p:txBody>
      </p:sp>
      <p:sp>
        <p:nvSpPr>
          <p:cNvPr id="3" name="Text Placeholder 2">
            <a:extLst>
              <a:ext uri="{FF2B5EF4-FFF2-40B4-BE49-F238E27FC236}">
                <a16:creationId xmlns:a16="http://schemas.microsoft.com/office/drawing/2014/main" id="{0D911F10-446A-B68F-A5DA-FC97135D500D}"/>
              </a:ext>
            </a:extLst>
          </p:cNvPr>
          <p:cNvSpPr txBox="1">
            <a:spLocks/>
          </p:cNvSpPr>
          <p:nvPr/>
        </p:nvSpPr>
        <p:spPr>
          <a:xfrm>
            <a:off x="877093" y="2649559"/>
            <a:ext cx="4517868" cy="962666"/>
          </a:xfrm>
          <a:prstGeom prst="rect">
            <a:avLst/>
          </a:prstGeom>
          <a:solidFill>
            <a:schemeClr val="bg1">
              <a:lumMod val="85000"/>
            </a:schemeClr>
          </a:solidFill>
          <a:ln>
            <a:solidFill>
              <a:srgbClr val="FF0000"/>
            </a:solidFill>
            <a:prstDash val="sysDash"/>
          </a:ln>
        </p:spPr>
        <p:txBody>
          <a:bodyPr spcFirstLastPara="1" vert="horz" wrap="square" lIns="91425" tIns="91425" rIns="91425" bIns="91425" rtlCol="0" anchor="t" anchorCtr="0">
            <a:noAutofit/>
          </a:bodyPr>
          <a:lstStyle>
            <a:lvl1pPr marL="457200" lvl="0" indent="-381000" algn="l" defTabSz="685800" rtl="0" eaLnBrk="1" latinLnBrk="0" hangingPunct="1">
              <a:lnSpc>
                <a:spcPct val="150000"/>
              </a:lnSpc>
              <a:spcBef>
                <a:spcPts val="600"/>
              </a:spcBef>
              <a:spcAft>
                <a:spcPts val="0"/>
              </a:spcAft>
              <a:buClr>
                <a:srgbClr val="00B0F0"/>
              </a:buClr>
              <a:buSzPts val="2400"/>
              <a:buFont typeface="Arial" panose="020B0604020202020204" pitchFamily="34" charset="0"/>
              <a:buChar char="›"/>
              <a:defRPr sz="1800" kern="1200">
                <a:solidFill>
                  <a:schemeClr val="accent3">
                    <a:lumMod val="40000"/>
                    <a:lumOff val="60000"/>
                  </a:schemeClr>
                </a:solidFill>
                <a:latin typeface="Daytona" panose="020B0604030500040204" pitchFamily="34" charset="0"/>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76200" indent="0">
              <a:lnSpc>
                <a:spcPct val="100000"/>
              </a:lnSpc>
              <a:buNone/>
            </a:pPr>
            <a:r>
              <a:rPr lang="en-GB" sz="1200" dirty="0">
                <a:solidFill>
                  <a:schemeClr val="tx1"/>
                </a:solidFill>
                <a:latin typeface="Courier New" panose="02070309020205020404" pitchFamily="49" charset="0"/>
                <a:cs typeface="Courier New" panose="02070309020205020404" pitchFamily="49" charset="0"/>
              </a:rPr>
              <a:t># This prints out "Hello, John!"</a:t>
            </a:r>
          </a:p>
          <a:p>
            <a:pPr marL="76200" indent="0">
              <a:lnSpc>
                <a:spcPct val="100000"/>
              </a:lnSpc>
              <a:buNone/>
            </a:pPr>
            <a:r>
              <a:rPr lang="en-GB" sz="1200" dirty="0">
                <a:solidFill>
                  <a:schemeClr val="tx1"/>
                </a:solidFill>
                <a:latin typeface="Courier New" panose="02070309020205020404" pitchFamily="49" charset="0"/>
                <a:cs typeface="Courier New" panose="02070309020205020404" pitchFamily="49" charset="0"/>
              </a:rPr>
              <a:t>name ="John"</a:t>
            </a:r>
          </a:p>
          <a:p>
            <a:pPr marL="76200" indent="0">
              <a:lnSpc>
                <a:spcPct val="100000"/>
              </a:lnSpc>
              <a:buNone/>
            </a:pPr>
            <a:r>
              <a:rPr lang="en-GB" sz="1200" dirty="0">
                <a:solidFill>
                  <a:schemeClr val="tx1"/>
                </a:solidFill>
                <a:latin typeface="Courier New" panose="02070309020205020404" pitchFamily="49" charset="0"/>
                <a:cs typeface="Courier New" panose="02070309020205020404" pitchFamily="49" charset="0"/>
              </a:rPr>
              <a:t>print("Hello, %s!" % name)</a:t>
            </a:r>
          </a:p>
        </p:txBody>
      </p:sp>
    </p:spTree>
    <p:extLst>
      <p:ext uri="{BB962C8B-B14F-4D97-AF65-F5344CB8AC3E}">
        <p14:creationId xmlns:p14="http://schemas.microsoft.com/office/powerpoint/2010/main" val="103475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293D6-9F6D-4188-A44A-92B187DAEC3F}"/>
              </a:ext>
            </a:extLst>
          </p:cNvPr>
          <p:cNvSpPr>
            <a:spLocks noGrp="1"/>
          </p:cNvSpPr>
          <p:nvPr>
            <p:ph type="title"/>
          </p:nvPr>
        </p:nvSpPr>
        <p:spPr>
          <a:xfrm>
            <a:off x="2590801" y="316252"/>
            <a:ext cx="8213178" cy="811508"/>
          </a:xfrm>
        </p:spPr>
        <p:txBody>
          <a:bodyPr vert="horz" lIns="91440" tIns="45720" rIns="91440" bIns="45720" rtlCol="0" anchor="ctr">
            <a:normAutofit/>
          </a:bodyPr>
          <a:lstStyle/>
          <a:p>
            <a:r>
              <a:rPr lang="en-US" sz="4400" dirty="0">
                <a:solidFill>
                  <a:schemeClr val="tx1"/>
                </a:solidFill>
                <a:latin typeface="+mj-lt"/>
              </a:rPr>
              <a:t>Example – Floor Division</a:t>
            </a:r>
          </a:p>
        </p:txBody>
      </p:sp>
      <p:sp>
        <p:nvSpPr>
          <p:cNvPr id="3" name="Content Placeholder 2">
            <a:extLst>
              <a:ext uri="{FF2B5EF4-FFF2-40B4-BE49-F238E27FC236}">
                <a16:creationId xmlns:a16="http://schemas.microsoft.com/office/drawing/2014/main" id="{255EC7ED-3544-48CD-8A3C-C9473A4AEE98}"/>
              </a:ext>
            </a:extLst>
          </p:cNvPr>
          <p:cNvSpPr>
            <a:spLocks noGrp="1"/>
          </p:cNvSpPr>
          <p:nvPr>
            <p:ph idx="1"/>
          </p:nvPr>
        </p:nvSpPr>
        <p:spPr>
          <a:xfrm>
            <a:off x="4277605" y="1534599"/>
            <a:ext cx="5441286" cy="1526160"/>
          </a:xfrm>
          <a:solidFill>
            <a:schemeClr val="bg1"/>
          </a:solidFill>
        </p:spPr>
        <p:txBody>
          <a:bodyPr vert="horz" lIns="91440" tIns="45720" rIns="91440" bIns="45720" rtlCol="0" anchor="t">
            <a:normAutofit/>
          </a:bodyPr>
          <a:lstStyle/>
          <a:p>
            <a:pPr marL="0" indent="0" algn="ctr">
              <a:lnSpc>
                <a:spcPct val="140000"/>
              </a:lnSpc>
              <a:buNone/>
            </a:pPr>
            <a:r>
              <a:rPr lang="en-US" b="0" i="0" dirty="0">
                <a:solidFill>
                  <a:schemeClr val="tx1"/>
                </a:solidFill>
                <a:latin typeface="+mn-lt"/>
              </a:rPr>
              <a:t>The example on the left uses the floor division operators with positive </a:t>
            </a:r>
            <a:r>
              <a:rPr lang="en-US" dirty="0">
                <a:solidFill>
                  <a:schemeClr val="tx1"/>
                </a:solidFill>
                <a:latin typeface="+mn-lt"/>
              </a:rPr>
              <a:t>,</a:t>
            </a:r>
          </a:p>
          <a:p>
            <a:pPr marL="0" indent="0" algn="ctr">
              <a:lnSpc>
                <a:spcPct val="140000"/>
              </a:lnSpc>
              <a:buNone/>
            </a:pPr>
            <a:r>
              <a:rPr lang="en-US" b="0" i="0" dirty="0">
                <a:solidFill>
                  <a:schemeClr val="tx1"/>
                </a:solidFill>
                <a:latin typeface="+mn-lt"/>
              </a:rPr>
              <a:t>negative integers and float values</a:t>
            </a:r>
            <a:endParaRPr lang="en-US" dirty="0">
              <a:solidFill>
                <a:schemeClr val="tx1"/>
              </a:solidFill>
              <a:latin typeface="+mn-lt"/>
            </a:endParaRPr>
          </a:p>
        </p:txBody>
      </p:sp>
      <p:pic>
        <p:nvPicPr>
          <p:cNvPr id="7" name="Picture 6" descr="Text&#10;&#10;Description automatically generated">
            <a:extLst>
              <a:ext uri="{FF2B5EF4-FFF2-40B4-BE49-F238E27FC236}">
                <a16:creationId xmlns:a16="http://schemas.microsoft.com/office/drawing/2014/main" id="{5AE78A0C-3909-4F45-8269-5F3DCF5E9DC8}"/>
              </a:ext>
            </a:extLst>
          </p:cNvPr>
          <p:cNvPicPr>
            <a:picLocks noChangeAspect="1"/>
          </p:cNvPicPr>
          <p:nvPr/>
        </p:nvPicPr>
        <p:blipFill>
          <a:blip r:embed="rId2"/>
          <a:stretch>
            <a:fillRect/>
          </a:stretch>
        </p:blipFill>
        <p:spPr>
          <a:xfrm>
            <a:off x="871088" y="1534599"/>
            <a:ext cx="2918572" cy="5120304"/>
          </a:xfrm>
          <a:prstGeom prst="rect">
            <a:avLst/>
          </a:prstGeom>
        </p:spPr>
      </p:pic>
      <p:sp>
        <p:nvSpPr>
          <p:cNvPr id="4" name="Text Placeholder 2">
            <a:extLst>
              <a:ext uri="{FF2B5EF4-FFF2-40B4-BE49-F238E27FC236}">
                <a16:creationId xmlns:a16="http://schemas.microsoft.com/office/drawing/2014/main" id="{65121601-1220-99DB-2A5C-69B3EDAA4F11}"/>
              </a:ext>
            </a:extLst>
          </p:cNvPr>
          <p:cNvSpPr txBox="1">
            <a:spLocks/>
          </p:cNvSpPr>
          <p:nvPr/>
        </p:nvSpPr>
        <p:spPr>
          <a:xfrm>
            <a:off x="5544312" y="3565134"/>
            <a:ext cx="1837944" cy="2211287"/>
          </a:xfrm>
          <a:prstGeom prst="rect">
            <a:avLst/>
          </a:prstGeom>
          <a:solidFill>
            <a:schemeClr val="bg1">
              <a:lumMod val="85000"/>
            </a:schemeClr>
          </a:solidFill>
          <a:ln>
            <a:solidFill>
              <a:srgbClr val="FF0000"/>
            </a:solidFill>
            <a:prstDash val="sysDash"/>
          </a:ln>
        </p:spPr>
        <p:txBody>
          <a:bodyPr spcFirstLastPara="1" vert="horz" wrap="square" lIns="91425" tIns="91425" rIns="91425" bIns="91425" rtlCol="0" anchor="t" anchorCtr="0">
            <a:noAutofit/>
          </a:bodyPr>
          <a:lstStyle>
            <a:lvl1pPr marL="457200" lvl="0" indent="-381000" algn="l" defTabSz="685800" rtl="0" eaLnBrk="1" latinLnBrk="0" hangingPunct="1">
              <a:lnSpc>
                <a:spcPct val="150000"/>
              </a:lnSpc>
              <a:spcBef>
                <a:spcPts val="600"/>
              </a:spcBef>
              <a:spcAft>
                <a:spcPts val="0"/>
              </a:spcAft>
              <a:buClr>
                <a:srgbClr val="00B0F0"/>
              </a:buClr>
              <a:buSzPts val="2400"/>
              <a:buFont typeface="Arial" panose="020B0604020202020204" pitchFamily="34" charset="0"/>
              <a:buChar char="›"/>
              <a:defRPr sz="1800" kern="1200">
                <a:solidFill>
                  <a:schemeClr val="accent3">
                    <a:lumMod val="40000"/>
                    <a:lumOff val="60000"/>
                  </a:schemeClr>
                </a:solidFill>
                <a:latin typeface="Daytona" panose="020B0604030500040204" pitchFamily="34" charset="0"/>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76200" indent="0">
              <a:lnSpc>
                <a:spcPct val="100000"/>
              </a:lnSpc>
              <a:buNone/>
            </a:pPr>
            <a:r>
              <a:rPr lang="en-GB" sz="1200" dirty="0">
                <a:solidFill>
                  <a:schemeClr val="tx1"/>
                </a:solidFill>
                <a:latin typeface="Courier New" panose="02070309020205020404" pitchFamily="49" charset="0"/>
                <a:cs typeface="Courier New" panose="02070309020205020404" pitchFamily="49" charset="0"/>
              </a:rPr>
              <a:t>print(10//3)</a:t>
            </a:r>
          </a:p>
          <a:p>
            <a:pPr marL="76200" indent="0">
              <a:lnSpc>
                <a:spcPct val="100000"/>
              </a:lnSpc>
              <a:buNone/>
            </a:pPr>
            <a:r>
              <a:rPr lang="en-GB" sz="1200" dirty="0">
                <a:solidFill>
                  <a:schemeClr val="tx1"/>
                </a:solidFill>
                <a:latin typeface="Courier New" panose="02070309020205020404" pitchFamily="49" charset="0"/>
                <a:cs typeface="Courier New" panose="02070309020205020404" pitchFamily="49" charset="0"/>
              </a:rPr>
              <a:t>#3</a:t>
            </a:r>
          </a:p>
          <a:p>
            <a:pPr marL="76200" indent="0">
              <a:lnSpc>
                <a:spcPct val="100000"/>
              </a:lnSpc>
              <a:buNone/>
            </a:pPr>
            <a:r>
              <a:rPr lang="en-GB" sz="1200" dirty="0">
                <a:solidFill>
                  <a:schemeClr val="tx1"/>
                </a:solidFill>
                <a:latin typeface="Courier New" panose="02070309020205020404" pitchFamily="49" charset="0"/>
                <a:cs typeface="Courier New" panose="02070309020205020404" pitchFamily="49" charset="0"/>
              </a:rPr>
              <a:t>print(10.0//3)</a:t>
            </a:r>
          </a:p>
          <a:p>
            <a:pPr marL="76200" indent="0">
              <a:lnSpc>
                <a:spcPct val="100000"/>
              </a:lnSpc>
              <a:buNone/>
            </a:pPr>
            <a:r>
              <a:rPr lang="en-GB" sz="1200" dirty="0">
                <a:solidFill>
                  <a:schemeClr val="tx1"/>
                </a:solidFill>
                <a:latin typeface="Courier New" panose="02070309020205020404" pitchFamily="49" charset="0"/>
                <a:cs typeface="Courier New" panose="02070309020205020404" pitchFamily="49" charset="0"/>
              </a:rPr>
              <a:t>#3.0</a:t>
            </a:r>
          </a:p>
          <a:p>
            <a:pPr marL="76200" indent="0">
              <a:lnSpc>
                <a:spcPct val="100000"/>
              </a:lnSpc>
              <a:buNone/>
            </a:pPr>
            <a:r>
              <a:rPr lang="en-GB" sz="1200" dirty="0">
                <a:solidFill>
                  <a:schemeClr val="tx1"/>
                </a:solidFill>
                <a:latin typeface="Courier New" panose="02070309020205020404" pitchFamily="49" charset="0"/>
                <a:cs typeface="Courier New" panose="02070309020205020404" pitchFamily="49" charset="0"/>
              </a:rPr>
              <a:t>print(10.3//3)</a:t>
            </a:r>
          </a:p>
          <a:p>
            <a:pPr marL="76200" indent="0">
              <a:lnSpc>
                <a:spcPct val="100000"/>
              </a:lnSpc>
              <a:buNone/>
            </a:pPr>
            <a:r>
              <a:rPr lang="en-GB" sz="1200" dirty="0">
                <a:solidFill>
                  <a:schemeClr val="tx1"/>
                </a:solidFill>
                <a:latin typeface="Courier New" panose="02070309020205020404" pitchFamily="49" charset="0"/>
                <a:cs typeface="Courier New" panose="02070309020205020404" pitchFamily="49" charset="0"/>
              </a:rPr>
              <a:t>#3.0</a:t>
            </a:r>
          </a:p>
        </p:txBody>
      </p:sp>
    </p:spTree>
    <p:extLst>
      <p:ext uri="{BB962C8B-B14F-4D97-AF65-F5344CB8AC3E}">
        <p14:creationId xmlns:p14="http://schemas.microsoft.com/office/powerpoint/2010/main" val="822809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CCE7-DE8F-4C73-898E-26926EBADAE6}"/>
              </a:ext>
            </a:extLst>
          </p:cNvPr>
          <p:cNvSpPr>
            <a:spLocks noGrp="1"/>
          </p:cNvSpPr>
          <p:nvPr>
            <p:ph type="title"/>
          </p:nvPr>
        </p:nvSpPr>
        <p:spPr/>
        <p:txBody>
          <a:bodyPr/>
          <a:lstStyle/>
          <a:p>
            <a:r>
              <a:rPr lang="en-US" dirty="0"/>
              <a:t>Example</a:t>
            </a:r>
          </a:p>
        </p:txBody>
      </p:sp>
      <p:pic>
        <p:nvPicPr>
          <p:cNvPr id="7" name="Content Placeholder 6">
            <a:extLst>
              <a:ext uri="{FF2B5EF4-FFF2-40B4-BE49-F238E27FC236}">
                <a16:creationId xmlns:a16="http://schemas.microsoft.com/office/drawing/2014/main" id="{DEDC9D82-E141-40ED-BD66-9E119C216A6B}"/>
              </a:ext>
            </a:extLst>
          </p:cNvPr>
          <p:cNvPicPr>
            <a:picLocks noGrp="1" noChangeAspect="1"/>
          </p:cNvPicPr>
          <p:nvPr>
            <p:ph idx="1"/>
          </p:nvPr>
        </p:nvPicPr>
        <p:blipFill>
          <a:blip r:embed="rId2"/>
          <a:stretch>
            <a:fillRect/>
          </a:stretch>
        </p:blipFill>
        <p:spPr>
          <a:xfrm>
            <a:off x="4474463" y="1235394"/>
            <a:ext cx="5025391" cy="5133232"/>
          </a:xfrm>
        </p:spPr>
      </p:pic>
    </p:spTree>
    <p:extLst>
      <p:ext uri="{BB962C8B-B14F-4D97-AF65-F5344CB8AC3E}">
        <p14:creationId xmlns:p14="http://schemas.microsoft.com/office/powerpoint/2010/main" val="1473454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180C4-30E9-475E-87E5-D4A4531E87CC}"/>
              </a:ext>
            </a:extLst>
          </p:cNvPr>
          <p:cNvSpPr>
            <a:spLocks noGrp="1"/>
          </p:cNvSpPr>
          <p:nvPr>
            <p:ph type="title"/>
          </p:nvPr>
        </p:nvSpPr>
        <p:spPr>
          <a:xfrm>
            <a:off x="1728374" y="484311"/>
            <a:ext cx="8325454" cy="881193"/>
          </a:xfrm>
        </p:spPr>
        <p:txBody>
          <a:bodyPr>
            <a:normAutofit fontScale="90000"/>
          </a:bodyPr>
          <a:lstStyle/>
          <a:p>
            <a:pPr algn="l"/>
            <a:r>
              <a:rPr lang="en-IE" sz="3600" dirty="0"/>
              <a:t>Comparison/Relational operators</a:t>
            </a:r>
            <a:br>
              <a:rPr lang="en-IE" sz="3600" dirty="0"/>
            </a:br>
            <a:endParaRPr lang="en-US" sz="3600" dirty="0"/>
          </a:p>
        </p:txBody>
      </p:sp>
      <p:sp>
        <p:nvSpPr>
          <p:cNvPr id="3" name="Text Placeholder 2">
            <a:extLst>
              <a:ext uri="{FF2B5EF4-FFF2-40B4-BE49-F238E27FC236}">
                <a16:creationId xmlns:a16="http://schemas.microsoft.com/office/drawing/2014/main" id="{FFC946F2-98B7-4574-9B03-A79A0DB83E70}"/>
              </a:ext>
            </a:extLst>
          </p:cNvPr>
          <p:cNvSpPr>
            <a:spLocks noGrp="1"/>
          </p:cNvSpPr>
          <p:nvPr>
            <p:ph idx="1"/>
          </p:nvPr>
        </p:nvSpPr>
        <p:spPr>
          <a:xfrm>
            <a:off x="466883" y="1534238"/>
            <a:ext cx="3582004" cy="3091807"/>
          </a:xfrm>
          <a:solidFill>
            <a:schemeClr val="bg1"/>
          </a:solidFill>
        </p:spPr>
        <p:txBody>
          <a:bodyPr>
            <a:normAutofit/>
          </a:bodyPr>
          <a:lstStyle/>
          <a:p>
            <a:pPr marL="0" indent="0">
              <a:buNone/>
            </a:pPr>
            <a:r>
              <a:rPr lang="en-IE" sz="2400" dirty="0"/>
              <a:t>Comparison operators are used to compare values. </a:t>
            </a:r>
          </a:p>
          <a:p>
            <a:pPr marL="0" indent="0">
              <a:buNone/>
            </a:pPr>
            <a:endParaRPr lang="en-IE" sz="2400" dirty="0"/>
          </a:p>
          <a:p>
            <a:pPr marL="0" indent="0">
              <a:buNone/>
            </a:pPr>
            <a:r>
              <a:rPr lang="en-IE" sz="2400" dirty="0"/>
              <a:t>It returns either True or False according to the condition.</a:t>
            </a:r>
            <a:endParaRPr lang="en-US" sz="2400" dirty="0"/>
          </a:p>
        </p:txBody>
      </p:sp>
      <p:pic>
        <p:nvPicPr>
          <p:cNvPr id="6" name="Picture 5">
            <a:extLst>
              <a:ext uri="{FF2B5EF4-FFF2-40B4-BE49-F238E27FC236}">
                <a16:creationId xmlns:a16="http://schemas.microsoft.com/office/drawing/2014/main" id="{235C389F-2220-444A-B874-FD6FF6E4AF49}"/>
              </a:ext>
            </a:extLst>
          </p:cNvPr>
          <p:cNvPicPr>
            <a:picLocks noChangeAspect="1"/>
          </p:cNvPicPr>
          <p:nvPr/>
        </p:nvPicPr>
        <p:blipFill>
          <a:blip r:embed="rId2"/>
          <a:stretch>
            <a:fillRect/>
          </a:stretch>
        </p:blipFill>
        <p:spPr>
          <a:xfrm>
            <a:off x="4258595" y="1534238"/>
            <a:ext cx="7896675" cy="3928596"/>
          </a:xfrm>
          <a:prstGeom prst="rect">
            <a:avLst/>
          </a:prstGeom>
        </p:spPr>
      </p:pic>
    </p:spTree>
    <p:extLst>
      <p:ext uri="{BB962C8B-B14F-4D97-AF65-F5344CB8AC3E}">
        <p14:creationId xmlns:p14="http://schemas.microsoft.com/office/powerpoint/2010/main" val="3127656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3AD475-0622-4057-83C4-58F6C64B1DAE}"/>
              </a:ext>
            </a:extLst>
          </p:cNvPr>
          <p:cNvPicPr>
            <a:picLocks noChangeAspect="1"/>
          </p:cNvPicPr>
          <p:nvPr/>
        </p:nvPicPr>
        <p:blipFill>
          <a:blip r:embed="rId2"/>
          <a:stretch>
            <a:fillRect/>
          </a:stretch>
        </p:blipFill>
        <p:spPr>
          <a:xfrm>
            <a:off x="873249" y="806831"/>
            <a:ext cx="3222120" cy="5885155"/>
          </a:xfrm>
          <a:prstGeom prst="rect">
            <a:avLst/>
          </a:prstGeom>
        </p:spPr>
      </p:pic>
      <p:pic>
        <p:nvPicPr>
          <p:cNvPr id="8" name="Picture 7">
            <a:extLst>
              <a:ext uri="{FF2B5EF4-FFF2-40B4-BE49-F238E27FC236}">
                <a16:creationId xmlns:a16="http://schemas.microsoft.com/office/drawing/2014/main" id="{DC0F239C-9514-43B1-843F-E68E09594958}"/>
              </a:ext>
            </a:extLst>
          </p:cNvPr>
          <p:cNvPicPr>
            <a:picLocks noChangeAspect="1"/>
          </p:cNvPicPr>
          <p:nvPr/>
        </p:nvPicPr>
        <p:blipFill>
          <a:blip r:embed="rId3"/>
          <a:stretch>
            <a:fillRect/>
          </a:stretch>
        </p:blipFill>
        <p:spPr>
          <a:xfrm>
            <a:off x="4730898" y="1449993"/>
            <a:ext cx="3080117" cy="3379399"/>
          </a:xfrm>
          <a:prstGeom prst="rect">
            <a:avLst/>
          </a:prstGeom>
        </p:spPr>
      </p:pic>
      <p:sp>
        <p:nvSpPr>
          <p:cNvPr id="2" name="Title 1">
            <a:extLst>
              <a:ext uri="{FF2B5EF4-FFF2-40B4-BE49-F238E27FC236}">
                <a16:creationId xmlns:a16="http://schemas.microsoft.com/office/drawing/2014/main" id="{11270692-209B-4938-996C-80B1CE1AC676}"/>
              </a:ext>
            </a:extLst>
          </p:cNvPr>
          <p:cNvSpPr>
            <a:spLocks noGrp="1"/>
          </p:cNvSpPr>
          <p:nvPr>
            <p:ph type="title"/>
          </p:nvPr>
        </p:nvSpPr>
        <p:spPr>
          <a:xfrm>
            <a:off x="7959012" y="1679395"/>
            <a:ext cx="3657400" cy="2920597"/>
          </a:xfrm>
        </p:spPr>
        <p:txBody>
          <a:bodyPr vert="horz" lIns="91440" tIns="45720" rIns="91440" bIns="45720" rtlCol="0" anchor="b">
            <a:normAutofit/>
          </a:bodyPr>
          <a:lstStyle/>
          <a:p>
            <a:pPr algn="l"/>
            <a:br>
              <a:rPr lang="en-US" sz="3700" dirty="0">
                <a:latin typeface="Cavolini" panose="03000502040302020204" pitchFamily="66" charset="0"/>
                <a:cs typeface="Cavolini" panose="03000502040302020204" pitchFamily="66" charset="0"/>
              </a:rPr>
            </a:br>
            <a:r>
              <a:rPr lang="en-US" sz="3700" dirty="0">
                <a:latin typeface="Cavolini" panose="03000502040302020204" pitchFamily="66" charset="0"/>
                <a:cs typeface="Cavolini" panose="03000502040302020204" pitchFamily="66" charset="0"/>
              </a:rPr>
              <a:t>Comparison operators - Example</a:t>
            </a:r>
            <a:br>
              <a:rPr lang="en-US" sz="3700" dirty="0">
                <a:latin typeface="Cavolini" panose="03000502040302020204" pitchFamily="66" charset="0"/>
                <a:cs typeface="Cavolini" panose="03000502040302020204" pitchFamily="66" charset="0"/>
              </a:rPr>
            </a:br>
            <a:endParaRPr lang="en-US" sz="3700" dirty="0">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1582392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28FC-8CCB-4559-8AE2-BB1923E882C7}"/>
              </a:ext>
            </a:extLst>
          </p:cNvPr>
          <p:cNvSpPr>
            <a:spLocks noGrp="1"/>
          </p:cNvSpPr>
          <p:nvPr>
            <p:ph type="title"/>
          </p:nvPr>
        </p:nvSpPr>
        <p:spPr>
          <a:xfrm>
            <a:off x="795078" y="136525"/>
            <a:ext cx="10515600" cy="669591"/>
          </a:xfrm>
        </p:spPr>
        <p:txBody>
          <a:bodyPr>
            <a:normAutofit/>
          </a:bodyPr>
          <a:lstStyle/>
          <a:p>
            <a:r>
              <a:rPr lang="en-US" dirty="0"/>
              <a:t>Comparing strings</a:t>
            </a:r>
          </a:p>
        </p:txBody>
      </p:sp>
      <p:sp>
        <p:nvSpPr>
          <p:cNvPr id="3" name="Content Placeholder 2">
            <a:extLst>
              <a:ext uri="{FF2B5EF4-FFF2-40B4-BE49-F238E27FC236}">
                <a16:creationId xmlns:a16="http://schemas.microsoft.com/office/drawing/2014/main" id="{B2C685CF-4D9F-4103-9B5F-5E438DEC2E7A}"/>
              </a:ext>
            </a:extLst>
          </p:cNvPr>
          <p:cNvSpPr>
            <a:spLocks noGrp="1"/>
          </p:cNvSpPr>
          <p:nvPr>
            <p:ph idx="1"/>
          </p:nvPr>
        </p:nvSpPr>
        <p:spPr>
          <a:xfrm>
            <a:off x="302904" y="806115"/>
            <a:ext cx="10959647" cy="5787189"/>
          </a:xfrm>
        </p:spPr>
        <p:txBody>
          <a:bodyPr>
            <a:normAutofit/>
          </a:bodyPr>
          <a:lstStyle/>
          <a:p>
            <a:pPr>
              <a:lnSpc>
                <a:spcPct val="120000"/>
              </a:lnSpc>
            </a:pPr>
            <a:r>
              <a:rPr lang="en-IE" dirty="0"/>
              <a:t>Comparison operators can be used not just on numbers, you can also compare strings.</a:t>
            </a:r>
          </a:p>
          <a:p>
            <a:pPr marL="0" indent="0">
              <a:lnSpc>
                <a:spcPct val="120000"/>
              </a:lnSpc>
              <a:buNone/>
            </a:pPr>
            <a:r>
              <a:rPr lang="en-IE" dirty="0">
                <a:solidFill>
                  <a:schemeClr val="accent1"/>
                </a:solidFill>
              </a:rPr>
              <a:t>		print('</a:t>
            </a:r>
            <a:r>
              <a:rPr lang="en-IE" dirty="0" err="1">
                <a:solidFill>
                  <a:schemeClr val="accent1"/>
                </a:solidFill>
              </a:rPr>
              <a:t>Savan</a:t>
            </a:r>
            <a:r>
              <a:rPr lang="en-IE" dirty="0">
                <a:solidFill>
                  <a:schemeClr val="accent1"/>
                </a:solidFill>
              </a:rPr>
              <a:t>' &gt; '</a:t>
            </a:r>
            <a:r>
              <a:rPr lang="en-IE" dirty="0" err="1">
                <a:solidFill>
                  <a:schemeClr val="accent1"/>
                </a:solidFill>
              </a:rPr>
              <a:t>savan</a:t>
            </a:r>
            <a:r>
              <a:rPr lang="en-IE" dirty="0">
                <a:solidFill>
                  <a:schemeClr val="accent1"/>
                </a:solidFill>
              </a:rPr>
              <a:t>’)</a:t>
            </a:r>
          </a:p>
          <a:p>
            <a:pPr marL="0" indent="0">
              <a:lnSpc>
                <a:spcPct val="120000"/>
              </a:lnSpc>
              <a:buNone/>
            </a:pPr>
            <a:endParaRPr lang="en-IE" dirty="0">
              <a:solidFill>
                <a:schemeClr val="accent1"/>
              </a:solidFill>
            </a:endParaRPr>
          </a:p>
          <a:p>
            <a:pPr>
              <a:lnSpc>
                <a:spcPct val="120000"/>
              </a:lnSpc>
            </a:pPr>
            <a:r>
              <a:rPr lang="en-IE" dirty="0"/>
              <a:t>The above snippet will return us False.</a:t>
            </a:r>
          </a:p>
          <a:p>
            <a:pPr>
              <a:lnSpc>
                <a:spcPct val="120000"/>
              </a:lnSpc>
            </a:pPr>
            <a:endParaRPr lang="en-IE" dirty="0"/>
          </a:p>
          <a:p>
            <a:pPr>
              <a:lnSpc>
                <a:spcPct val="120000"/>
              </a:lnSpc>
            </a:pPr>
            <a:r>
              <a:rPr lang="en-IE" dirty="0"/>
              <a:t>Its because the ASCII value of “s” is 115 and ASCII value of “S” is 83.</a:t>
            </a:r>
          </a:p>
          <a:p>
            <a:pPr>
              <a:lnSpc>
                <a:spcPct val="120000"/>
              </a:lnSpc>
            </a:pPr>
            <a:endParaRPr lang="en-IE" dirty="0"/>
          </a:p>
          <a:p>
            <a:pPr>
              <a:lnSpc>
                <a:spcPct val="120000"/>
              </a:lnSpc>
            </a:pPr>
            <a:r>
              <a:rPr lang="en-IE" dirty="0"/>
              <a:t> When you compare strings, the ASCII values of the first characters are first compared.  If the ASCII values are different, a </a:t>
            </a:r>
            <a:r>
              <a:rPr lang="en-IE" dirty="0" err="1"/>
              <a:t>boolean</a:t>
            </a:r>
            <a:r>
              <a:rPr lang="en-IE" dirty="0"/>
              <a:t> result is returned based on the comparison. If the ASCII values are same, the next characters are compared and so on.</a:t>
            </a:r>
            <a:endParaRPr lang="en-US" dirty="0"/>
          </a:p>
        </p:txBody>
      </p:sp>
    </p:spTree>
    <p:extLst>
      <p:ext uri="{BB962C8B-B14F-4D97-AF65-F5344CB8AC3E}">
        <p14:creationId xmlns:p14="http://schemas.microsoft.com/office/powerpoint/2010/main" val="3245554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40B3736-E398-49F3-B079-4D4FB4B9545B}"/>
              </a:ext>
            </a:extLst>
          </p:cNvPr>
          <p:cNvPicPr>
            <a:picLocks noChangeAspect="1"/>
          </p:cNvPicPr>
          <p:nvPr/>
        </p:nvPicPr>
        <p:blipFill rotWithShape="1">
          <a:blip r:embed="rId3"/>
          <a:srcRect l="1923" r="9188"/>
          <a:stretch/>
        </p:blipFill>
        <p:spPr>
          <a:xfrm>
            <a:off x="261280" y="0"/>
            <a:ext cx="6096000" cy="6857990"/>
          </a:xfrm>
          <a:prstGeom prst="rect">
            <a:avLst/>
          </a:prstGeom>
        </p:spPr>
      </p:pic>
      <p:sp>
        <p:nvSpPr>
          <p:cNvPr id="2" name="Title 1">
            <a:extLst>
              <a:ext uri="{FF2B5EF4-FFF2-40B4-BE49-F238E27FC236}">
                <a16:creationId xmlns:a16="http://schemas.microsoft.com/office/drawing/2014/main" id="{D19010E4-05FD-445E-93B1-B6AA961BF48A}"/>
              </a:ext>
            </a:extLst>
          </p:cNvPr>
          <p:cNvSpPr>
            <a:spLocks noGrp="1"/>
          </p:cNvSpPr>
          <p:nvPr>
            <p:ph type="title"/>
          </p:nvPr>
        </p:nvSpPr>
        <p:spPr>
          <a:xfrm>
            <a:off x="6765965" y="124375"/>
            <a:ext cx="4538124" cy="585488"/>
          </a:xfrm>
        </p:spPr>
        <p:txBody>
          <a:bodyPr anchor="b">
            <a:normAutofit/>
          </a:bodyPr>
          <a:lstStyle/>
          <a:p>
            <a:pPr algn="l"/>
            <a:r>
              <a:rPr lang="en-US" sz="3200" dirty="0"/>
              <a:t>Comparing strings</a:t>
            </a:r>
          </a:p>
        </p:txBody>
      </p:sp>
      <p:sp>
        <p:nvSpPr>
          <p:cNvPr id="3" name="Content Placeholder 2">
            <a:extLst>
              <a:ext uri="{FF2B5EF4-FFF2-40B4-BE49-F238E27FC236}">
                <a16:creationId xmlns:a16="http://schemas.microsoft.com/office/drawing/2014/main" id="{F480992D-9E67-42A5-9079-9AD60739F414}"/>
              </a:ext>
            </a:extLst>
          </p:cNvPr>
          <p:cNvSpPr>
            <a:spLocks noGrp="1"/>
          </p:cNvSpPr>
          <p:nvPr>
            <p:ph idx="1"/>
          </p:nvPr>
        </p:nvSpPr>
        <p:spPr>
          <a:xfrm>
            <a:off x="6280485" y="868627"/>
            <a:ext cx="5741065" cy="5754757"/>
          </a:xfrm>
          <a:solidFill>
            <a:schemeClr val="bg1"/>
          </a:solidFill>
        </p:spPr>
        <p:txBody>
          <a:bodyPr anchor="t">
            <a:normAutofit/>
          </a:bodyPr>
          <a:lstStyle/>
          <a:p>
            <a:pPr marL="0" indent="0">
              <a:lnSpc>
                <a:spcPct val="110000"/>
              </a:lnSpc>
              <a:buNone/>
            </a:pPr>
            <a:r>
              <a:rPr lang="en-IE" sz="2000" dirty="0"/>
              <a:t>what happens when you run the following code?</a:t>
            </a:r>
          </a:p>
          <a:p>
            <a:pPr marL="0" indent="0">
              <a:lnSpc>
                <a:spcPct val="110000"/>
              </a:lnSpc>
              <a:buNone/>
            </a:pPr>
            <a:r>
              <a:rPr lang="en-IE" sz="2000" b="1" dirty="0">
                <a:solidFill>
                  <a:schemeClr val="accent6"/>
                </a:solidFill>
              </a:rPr>
              <a:t>	print('</a:t>
            </a:r>
            <a:r>
              <a:rPr lang="en-IE" sz="2000" b="1" dirty="0" err="1">
                <a:solidFill>
                  <a:schemeClr val="accent6"/>
                </a:solidFill>
              </a:rPr>
              <a:t>savan</a:t>
            </a:r>
            <a:r>
              <a:rPr lang="en-IE" sz="2000" b="1" dirty="0">
                <a:solidFill>
                  <a:schemeClr val="accent6"/>
                </a:solidFill>
              </a:rPr>
              <a:t>' &gt; '</a:t>
            </a:r>
            <a:r>
              <a:rPr lang="en-IE" sz="2000" b="1" dirty="0" err="1">
                <a:solidFill>
                  <a:schemeClr val="accent6"/>
                </a:solidFill>
              </a:rPr>
              <a:t>savaN</a:t>
            </a:r>
            <a:r>
              <a:rPr lang="en-IE" sz="2000" b="1" dirty="0">
                <a:solidFill>
                  <a:schemeClr val="accent6"/>
                </a:solidFill>
              </a:rPr>
              <a:t>’)</a:t>
            </a:r>
          </a:p>
          <a:p>
            <a:pPr marL="0" indent="0">
              <a:lnSpc>
                <a:spcPct val="110000"/>
              </a:lnSpc>
              <a:buNone/>
            </a:pPr>
            <a:endParaRPr lang="en-IE" sz="2000" b="1" dirty="0">
              <a:solidFill>
                <a:schemeClr val="accent6"/>
              </a:solidFill>
            </a:endParaRPr>
          </a:p>
          <a:p>
            <a:pPr marL="0" indent="0">
              <a:lnSpc>
                <a:spcPct val="110000"/>
              </a:lnSpc>
              <a:buNone/>
            </a:pPr>
            <a:r>
              <a:rPr lang="en-IE" sz="2000" dirty="0"/>
              <a:t>The starting 4 characters of both the strings are same. Only the last character is different. In this case, python will compare the ASCII values of all the characters until the last. Since the ASCII value of n(110) is greater than the ASCII value of N(78), Python will return us True. The image on the side shows the pictorial representation of the process.</a:t>
            </a:r>
            <a:endParaRPr lang="en-US" sz="2000" dirty="0"/>
          </a:p>
        </p:txBody>
      </p:sp>
    </p:spTree>
    <p:extLst>
      <p:ext uri="{BB962C8B-B14F-4D97-AF65-F5344CB8AC3E}">
        <p14:creationId xmlns:p14="http://schemas.microsoft.com/office/powerpoint/2010/main" val="1995058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5DA2-1646-4645-8EF3-87286D34EDB4}"/>
              </a:ext>
            </a:extLst>
          </p:cNvPr>
          <p:cNvSpPr>
            <a:spLocks noGrp="1"/>
          </p:cNvSpPr>
          <p:nvPr>
            <p:ph type="title"/>
          </p:nvPr>
        </p:nvSpPr>
        <p:spPr>
          <a:xfrm>
            <a:off x="1664646" y="574731"/>
            <a:ext cx="10353762" cy="830179"/>
          </a:xfrm>
        </p:spPr>
        <p:txBody>
          <a:bodyPr>
            <a:normAutofit/>
          </a:bodyPr>
          <a:lstStyle/>
          <a:p>
            <a:r>
              <a:rPr lang="en-IE" sz="3900" dirty="0"/>
              <a:t>Equality operator (==)</a:t>
            </a:r>
            <a:endParaRPr lang="en-US" sz="3900" dirty="0"/>
          </a:p>
        </p:txBody>
      </p:sp>
      <p:sp>
        <p:nvSpPr>
          <p:cNvPr id="3" name="Content Placeholder 2">
            <a:extLst>
              <a:ext uri="{FF2B5EF4-FFF2-40B4-BE49-F238E27FC236}">
                <a16:creationId xmlns:a16="http://schemas.microsoft.com/office/drawing/2014/main" id="{CA623AE0-F614-46C8-B803-38AFA9ABE666}"/>
              </a:ext>
            </a:extLst>
          </p:cNvPr>
          <p:cNvSpPr>
            <a:spLocks noGrp="1"/>
          </p:cNvSpPr>
          <p:nvPr>
            <p:ph idx="1"/>
          </p:nvPr>
        </p:nvSpPr>
        <p:spPr>
          <a:xfrm>
            <a:off x="859974" y="1667038"/>
            <a:ext cx="5315712" cy="4450080"/>
          </a:xfrm>
          <a:solidFill>
            <a:schemeClr val="bg1"/>
          </a:solidFill>
        </p:spPr>
        <p:txBody>
          <a:bodyPr anchor="ctr">
            <a:normAutofit fontScale="85000" lnSpcReduction="20000"/>
          </a:bodyPr>
          <a:lstStyle/>
          <a:p>
            <a:pPr marL="0" indent="0">
              <a:lnSpc>
                <a:spcPct val="120000"/>
              </a:lnSpc>
              <a:buNone/>
            </a:pPr>
            <a:r>
              <a:rPr lang="en-IE" sz="2000" dirty="0"/>
              <a:t>Equality operator is used to check the equality of the values of its operands. </a:t>
            </a:r>
          </a:p>
          <a:p>
            <a:pPr>
              <a:lnSpc>
                <a:spcPct val="120000"/>
              </a:lnSpc>
            </a:pPr>
            <a:endParaRPr lang="en-IE" sz="2000" dirty="0"/>
          </a:p>
          <a:p>
            <a:pPr marL="0" indent="0">
              <a:lnSpc>
                <a:spcPct val="120000"/>
              </a:lnSpc>
              <a:buNone/>
            </a:pPr>
            <a:r>
              <a:rPr lang="en-IE" sz="2000" dirty="0"/>
              <a:t>Not to be confused with the equal to (=) operator.</a:t>
            </a:r>
          </a:p>
          <a:p>
            <a:pPr marL="0" indent="0">
              <a:lnSpc>
                <a:spcPct val="120000"/>
              </a:lnSpc>
              <a:buNone/>
            </a:pPr>
            <a:endParaRPr lang="en-IE" sz="2000" dirty="0"/>
          </a:p>
          <a:p>
            <a:pPr marL="0" indent="0">
              <a:lnSpc>
                <a:spcPct val="120000"/>
              </a:lnSpc>
              <a:buNone/>
            </a:pPr>
            <a:r>
              <a:rPr lang="en-IE" sz="2000" dirty="0"/>
              <a:t>The = operator is used to assign a value to a variable. When you say x = 5, you are assigning the value 5 to variable x. </a:t>
            </a:r>
          </a:p>
          <a:p>
            <a:pPr>
              <a:lnSpc>
                <a:spcPct val="120000"/>
              </a:lnSpc>
            </a:pPr>
            <a:endParaRPr lang="en-IE" sz="2000" dirty="0"/>
          </a:p>
          <a:p>
            <a:pPr marL="0" indent="0">
              <a:lnSpc>
                <a:spcPct val="120000"/>
              </a:lnSpc>
              <a:buNone/>
            </a:pPr>
            <a:r>
              <a:rPr lang="en-IE" sz="2000" dirty="0"/>
              <a:t>The == operator just checks if the values of both left and right operands are equal or not, and returns a Boolean value.</a:t>
            </a:r>
            <a:endParaRPr lang="en-US" sz="2000" dirty="0"/>
          </a:p>
        </p:txBody>
      </p:sp>
      <p:pic>
        <p:nvPicPr>
          <p:cNvPr id="7" name="Picture 6">
            <a:extLst>
              <a:ext uri="{FF2B5EF4-FFF2-40B4-BE49-F238E27FC236}">
                <a16:creationId xmlns:a16="http://schemas.microsoft.com/office/drawing/2014/main" id="{CB99C711-9E82-4C5D-B3A3-5E7B282DA7DB}"/>
              </a:ext>
            </a:extLst>
          </p:cNvPr>
          <p:cNvPicPr>
            <a:picLocks noChangeAspect="1"/>
          </p:cNvPicPr>
          <p:nvPr/>
        </p:nvPicPr>
        <p:blipFill>
          <a:blip r:embed="rId2"/>
          <a:stretch>
            <a:fillRect/>
          </a:stretch>
        </p:blipFill>
        <p:spPr>
          <a:xfrm>
            <a:off x="6680173" y="1667038"/>
            <a:ext cx="5135596" cy="2696187"/>
          </a:xfrm>
          <a:prstGeom prst="rect">
            <a:avLst/>
          </a:prstGeom>
        </p:spPr>
      </p:pic>
    </p:spTree>
    <p:extLst>
      <p:ext uri="{BB962C8B-B14F-4D97-AF65-F5344CB8AC3E}">
        <p14:creationId xmlns:p14="http://schemas.microsoft.com/office/powerpoint/2010/main" val="3612340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234A2-6724-46B8-AC66-60D6BAC2F24D}"/>
              </a:ext>
            </a:extLst>
          </p:cNvPr>
          <p:cNvSpPr>
            <a:spLocks noGrp="1"/>
          </p:cNvSpPr>
          <p:nvPr>
            <p:ph type="title"/>
          </p:nvPr>
        </p:nvSpPr>
        <p:spPr>
          <a:xfrm>
            <a:off x="1683801" y="501650"/>
            <a:ext cx="10353762" cy="781905"/>
          </a:xfrm>
        </p:spPr>
        <p:txBody>
          <a:bodyPr>
            <a:normAutofit/>
          </a:bodyPr>
          <a:lstStyle/>
          <a:p>
            <a:r>
              <a:rPr lang="en-US" dirty="0">
                <a:solidFill>
                  <a:schemeClr val="tx1"/>
                </a:solidFill>
              </a:rPr>
              <a:t>Comparison Operators - Example</a:t>
            </a:r>
          </a:p>
        </p:txBody>
      </p:sp>
      <p:pic>
        <p:nvPicPr>
          <p:cNvPr id="5" name="Picture 4">
            <a:extLst>
              <a:ext uri="{FF2B5EF4-FFF2-40B4-BE49-F238E27FC236}">
                <a16:creationId xmlns:a16="http://schemas.microsoft.com/office/drawing/2014/main" id="{8C267686-8DE0-4D69-90CF-4CFBD2754271}"/>
              </a:ext>
            </a:extLst>
          </p:cNvPr>
          <p:cNvPicPr>
            <a:picLocks noChangeAspect="1"/>
          </p:cNvPicPr>
          <p:nvPr/>
        </p:nvPicPr>
        <p:blipFill rotWithShape="1">
          <a:blip r:embed="rId2"/>
          <a:srcRect t="26658" b="1"/>
          <a:stretch/>
        </p:blipFill>
        <p:spPr>
          <a:xfrm>
            <a:off x="6096000" y="3326526"/>
            <a:ext cx="3286125" cy="3450448"/>
          </a:xfrm>
          <a:prstGeom prst="rect">
            <a:avLst/>
          </a:prstGeom>
        </p:spPr>
      </p:pic>
      <p:pic>
        <p:nvPicPr>
          <p:cNvPr id="9" name="Picture 8">
            <a:extLst>
              <a:ext uri="{FF2B5EF4-FFF2-40B4-BE49-F238E27FC236}">
                <a16:creationId xmlns:a16="http://schemas.microsoft.com/office/drawing/2014/main" id="{4FE2EBC4-DBB1-446C-A867-03198A8656FE}"/>
              </a:ext>
            </a:extLst>
          </p:cNvPr>
          <p:cNvPicPr>
            <a:picLocks noChangeAspect="1"/>
          </p:cNvPicPr>
          <p:nvPr/>
        </p:nvPicPr>
        <p:blipFill>
          <a:blip r:embed="rId3"/>
          <a:stretch>
            <a:fillRect/>
          </a:stretch>
        </p:blipFill>
        <p:spPr>
          <a:xfrm>
            <a:off x="2175510" y="1381391"/>
            <a:ext cx="8324850" cy="1781175"/>
          </a:xfrm>
          <a:prstGeom prst="rect">
            <a:avLst/>
          </a:prstGeom>
        </p:spPr>
      </p:pic>
      <p:pic>
        <p:nvPicPr>
          <p:cNvPr id="11" name="Picture 10">
            <a:extLst>
              <a:ext uri="{FF2B5EF4-FFF2-40B4-BE49-F238E27FC236}">
                <a16:creationId xmlns:a16="http://schemas.microsoft.com/office/drawing/2014/main" id="{7CBD8941-3FCA-4FCD-B797-F838E6CDFB95}"/>
              </a:ext>
            </a:extLst>
          </p:cNvPr>
          <p:cNvPicPr>
            <a:picLocks noChangeAspect="1"/>
          </p:cNvPicPr>
          <p:nvPr/>
        </p:nvPicPr>
        <p:blipFill>
          <a:blip r:embed="rId4"/>
          <a:stretch>
            <a:fillRect/>
          </a:stretch>
        </p:blipFill>
        <p:spPr>
          <a:xfrm>
            <a:off x="2809875" y="3260402"/>
            <a:ext cx="3107046" cy="3153420"/>
          </a:xfrm>
          <a:prstGeom prst="rect">
            <a:avLst/>
          </a:prstGeom>
        </p:spPr>
      </p:pic>
    </p:spTree>
    <p:extLst>
      <p:ext uri="{BB962C8B-B14F-4D97-AF65-F5344CB8AC3E}">
        <p14:creationId xmlns:p14="http://schemas.microsoft.com/office/powerpoint/2010/main" val="25718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B551-2DB0-4846-8FBC-9C180C4537E2}"/>
              </a:ext>
            </a:extLst>
          </p:cNvPr>
          <p:cNvSpPr>
            <a:spLocks noGrp="1"/>
          </p:cNvSpPr>
          <p:nvPr>
            <p:ph type="title"/>
          </p:nvPr>
        </p:nvSpPr>
        <p:spPr>
          <a:xfrm>
            <a:off x="313845" y="234393"/>
            <a:ext cx="11564310" cy="667975"/>
          </a:xfrm>
        </p:spPr>
        <p:txBody>
          <a:bodyPr>
            <a:normAutofit/>
          </a:bodyPr>
          <a:lstStyle/>
          <a:p>
            <a:pPr algn="ctr"/>
            <a:r>
              <a:rPr lang="en-US" sz="3600" dirty="0"/>
              <a:t>Logical operators</a:t>
            </a:r>
          </a:p>
        </p:txBody>
      </p:sp>
      <p:sp>
        <p:nvSpPr>
          <p:cNvPr id="3" name="Text Placeholder 2">
            <a:extLst>
              <a:ext uri="{FF2B5EF4-FFF2-40B4-BE49-F238E27FC236}">
                <a16:creationId xmlns:a16="http://schemas.microsoft.com/office/drawing/2014/main" id="{64F6360F-CC63-4D37-A188-2B399EF35A04}"/>
              </a:ext>
            </a:extLst>
          </p:cNvPr>
          <p:cNvSpPr>
            <a:spLocks noGrp="1"/>
          </p:cNvSpPr>
          <p:nvPr>
            <p:ph idx="1"/>
          </p:nvPr>
        </p:nvSpPr>
        <p:spPr>
          <a:xfrm>
            <a:off x="5350575" y="2100084"/>
            <a:ext cx="5863260" cy="1328916"/>
          </a:xfrm>
        </p:spPr>
        <p:txBody>
          <a:bodyPr anchor="ctr">
            <a:normAutofit/>
          </a:bodyPr>
          <a:lstStyle/>
          <a:p>
            <a:r>
              <a:rPr lang="en-IE" dirty="0"/>
              <a:t>Logical operators are the </a:t>
            </a:r>
            <a:r>
              <a:rPr lang="en-IE" dirty="0">
                <a:highlight>
                  <a:srgbClr val="00FFFF"/>
                </a:highlight>
              </a:rPr>
              <a:t>and, or, not </a:t>
            </a:r>
            <a:r>
              <a:rPr lang="en-IE" dirty="0"/>
              <a:t>operators.</a:t>
            </a:r>
          </a:p>
        </p:txBody>
      </p:sp>
      <p:pic>
        <p:nvPicPr>
          <p:cNvPr id="10" name="Picture 9">
            <a:extLst>
              <a:ext uri="{FF2B5EF4-FFF2-40B4-BE49-F238E27FC236}">
                <a16:creationId xmlns:a16="http://schemas.microsoft.com/office/drawing/2014/main" id="{5977CFF4-8102-412D-92D0-D16F7547AB65}"/>
              </a:ext>
            </a:extLst>
          </p:cNvPr>
          <p:cNvPicPr>
            <a:picLocks noChangeAspect="1"/>
          </p:cNvPicPr>
          <p:nvPr/>
        </p:nvPicPr>
        <p:blipFill>
          <a:blip r:embed="rId2"/>
          <a:stretch>
            <a:fillRect/>
          </a:stretch>
        </p:blipFill>
        <p:spPr>
          <a:xfrm>
            <a:off x="313845" y="1421884"/>
            <a:ext cx="4665307" cy="2286000"/>
          </a:xfrm>
          <a:prstGeom prst="rect">
            <a:avLst/>
          </a:prstGeom>
        </p:spPr>
      </p:pic>
      <p:pic>
        <p:nvPicPr>
          <p:cNvPr id="6" name="Picture 5">
            <a:extLst>
              <a:ext uri="{FF2B5EF4-FFF2-40B4-BE49-F238E27FC236}">
                <a16:creationId xmlns:a16="http://schemas.microsoft.com/office/drawing/2014/main" id="{00B658DB-1B41-410E-88E4-26E2BE1F74A0}"/>
              </a:ext>
            </a:extLst>
          </p:cNvPr>
          <p:cNvPicPr>
            <a:picLocks noChangeAspect="1"/>
          </p:cNvPicPr>
          <p:nvPr/>
        </p:nvPicPr>
        <p:blipFill>
          <a:blip r:embed="rId3"/>
          <a:stretch>
            <a:fillRect/>
          </a:stretch>
        </p:blipFill>
        <p:spPr>
          <a:xfrm>
            <a:off x="4097176" y="4105157"/>
            <a:ext cx="7524226" cy="1956298"/>
          </a:xfrm>
          <a:prstGeom prst="rect">
            <a:avLst/>
          </a:prstGeom>
        </p:spPr>
      </p:pic>
    </p:spTree>
    <p:extLst>
      <p:ext uri="{BB962C8B-B14F-4D97-AF65-F5344CB8AC3E}">
        <p14:creationId xmlns:p14="http://schemas.microsoft.com/office/powerpoint/2010/main" val="1470682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1F12D-BCA9-4B49-8F79-872234B32FF3}"/>
              </a:ext>
            </a:extLst>
          </p:cNvPr>
          <p:cNvSpPr>
            <a:spLocks noGrp="1"/>
          </p:cNvSpPr>
          <p:nvPr>
            <p:ph type="title"/>
          </p:nvPr>
        </p:nvSpPr>
        <p:spPr/>
        <p:txBody>
          <a:bodyPr/>
          <a:lstStyle/>
          <a:p>
            <a:r>
              <a:rPr lang="en-US" dirty="0"/>
              <a:t>Examples</a:t>
            </a:r>
          </a:p>
        </p:txBody>
      </p:sp>
      <p:pic>
        <p:nvPicPr>
          <p:cNvPr id="5" name="Picture 4">
            <a:extLst>
              <a:ext uri="{FF2B5EF4-FFF2-40B4-BE49-F238E27FC236}">
                <a16:creationId xmlns:a16="http://schemas.microsoft.com/office/drawing/2014/main" id="{DBFB56ED-A616-4681-82F8-F9AA2022BC41}"/>
              </a:ext>
            </a:extLst>
          </p:cNvPr>
          <p:cNvPicPr>
            <a:picLocks noChangeAspect="1"/>
          </p:cNvPicPr>
          <p:nvPr/>
        </p:nvPicPr>
        <p:blipFill>
          <a:blip r:embed="rId2"/>
          <a:stretch>
            <a:fillRect/>
          </a:stretch>
        </p:blipFill>
        <p:spPr>
          <a:xfrm>
            <a:off x="5268015" y="1614119"/>
            <a:ext cx="6152056" cy="4394325"/>
          </a:xfrm>
          <a:prstGeom prst="rect">
            <a:avLst/>
          </a:prstGeom>
        </p:spPr>
      </p:pic>
      <p:pic>
        <p:nvPicPr>
          <p:cNvPr id="6" name="Picture 5">
            <a:extLst>
              <a:ext uri="{FF2B5EF4-FFF2-40B4-BE49-F238E27FC236}">
                <a16:creationId xmlns:a16="http://schemas.microsoft.com/office/drawing/2014/main" id="{FD5EAA2A-13A9-4214-827F-004F222ABC2C}"/>
              </a:ext>
            </a:extLst>
          </p:cNvPr>
          <p:cNvPicPr>
            <a:picLocks noChangeAspect="1"/>
          </p:cNvPicPr>
          <p:nvPr/>
        </p:nvPicPr>
        <p:blipFill>
          <a:blip r:embed="rId3"/>
          <a:stretch>
            <a:fillRect/>
          </a:stretch>
        </p:blipFill>
        <p:spPr>
          <a:xfrm>
            <a:off x="101182" y="1428739"/>
            <a:ext cx="4506507" cy="4754572"/>
          </a:xfrm>
          <a:prstGeom prst="rect">
            <a:avLst/>
          </a:prstGeom>
        </p:spPr>
      </p:pic>
    </p:spTree>
    <p:extLst>
      <p:ext uri="{BB962C8B-B14F-4D97-AF65-F5344CB8AC3E}">
        <p14:creationId xmlns:p14="http://schemas.microsoft.com/office/powerpoint/2010/main" val="3885513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6558AB-16E9-4C96-9D89-7AD44415BB11}"/>
              </a:ext>
            </a:extLst>
          </p:cNvPr>
          <p:cNvSpPr>
            <a:spLocks noGrp="1"/>
          </p:cNvSpPr>
          <p:nvPr>
            <p:ph type="title"/>
          </p:nvPr>
        </p:nvSpPr>
        <p:spPr>
          <a:xfrm>
            <a:off x="1862328" y="485279"/>
            <a:ext cx="10515600" cy="1221850"/>
          </a:xfrm>
        </p:spPr>
        <p:txBody>
          <a:bodyPr>
            <a:normAutofit/>
          </a:bodyPr>
          <a:lstStyle/>
          <a:p>
            <a:r>
              <a:rPr lang="en-US" sz="4800" dirty="0"/>
              <a:t>Using two or more arguments</a:t>
            </a:r>
            <a:endParaRPr lang="en-US" dirty="0"/>
          </a:p>
        </p:txBody>
      </p:sp>
      <p:sp>
        <p:nvSpPr>
          <p:cNvPr id="2" name="Text Placeholder 1">
            <a:extLst>
              <a:ext uri="{FF2B5EF4-FFF2-40B4-BE49-F238E27FC236}">
                <a16:creationId xmlns:a16="http://schemas.microsoft.com/office/drawing/2014/main" id="{9AAD9994-55B9-48E2-A860-95B465F647CF}"/>
              </a:ext>
            </a:extLst>
          </p:cNvPr>
          <p:cNvSpPr>
            <a:spLocks noGrp="1"/>
          </p:cNvSpPr>
          <p:nvPr>
            <p:ph idx="1"/>
          </p:nvPr>
        </p:nvSpPr>
        <p:spPr>
          <a:xfrm>
            <a:off x="838200" y="1712270"/>
            <a:ext cx="10515600" cy="645522"/>
          </a:xfrm>
          <a:solidFill>
            <a:schemeClr val="bg1"/>
          </a:solidFill>
        </p:spPr>
        <p:txBody>
          <a:bodyPr>
            <a:normAutofit/>
          </a:bodyPr>
          <a:lstStyle/>
          <a:p>
            <a:pPr marL="0" indent="0">
              <a:buNone/>
            </a:pPr>
            <a:r>
              <a:rPr lang="en-IE" dirty="0"/>
              <a:t>To use two or more argument specifiers, use a tuple (parentheses):</a:t>
            </a:r>
          </a:p>
          <a:p>
            <a:endParaRPr lang="en-IE" dirty="0"/>
          </a:p>
          <a:p>
            <a:endParaRPr lang="en-US" dirty="0"/>
          </a:p>
        </p:txBody>
      </p:sp>
      <p:sp>
        <p:nvSpPr>
          <p:cNvPr id="3" name="Text Placeholder 2">
            <a:extLst>
              <a:ext uri="{FF2B5EF4-FFF2-40B4-BE49-F238E27FC236}">
                <a16:creationId xmlns:a16="http://schemas.microsoft.com/office/drawing/2014/main" id="{D97AEFD5-07FF-D97C-A7C1-6E30517933FE}"/>
              </a:ext>
            </a:extLst>
          </p:cNvPr>
          <p:cNvSpPr txBox="1">
            <a:spLocks/>
          </p:cNvSpPr>
          <p:nvPr/>
        </p:nvSpPr>
        <p:spPr>
          <a:xfrm>
            <a:off x="1862328" y="2667352"/>
            <a:ext cx="7732776" cy="1544983"/>
          </a:xfrm>
          <a:prstGeom prst="rect">
            <a:avLst/>
          </a:prstGeom>
          <a:solidFill>
            <a:schemeClr val="bg1">
              <a:lumMod val="85000"/>
            </a:schemeClr>
          </a:solidFill>
          <a:ln>
            <a:solidFill>
              <a:srgbClr val="FF0000"/>
            </a:solidFill>
            <a:prstDash val="sysDash"/>
          </a:ln>
        </p:spPr>
        <p:txBody>
          <a:bodyPr spcFirstLastPara="1" vert="horz" wrap="square" lIns="91425" tIns="91425" rIns="91425" bIns="91425" rtlCol="0" anchor="t" anchorCtr="0">
            <a:noAutofit/>
          </a:bodyPr>
          <a:lstStyle>
            <a:lvl1pPr marL="457200" lvl="0" indent="-381000" algn="l" defTabSz="685800" rtl="0" eaLnBrk="1" latinLnBrk="0" hangingPunct="1">
              <a:lnSpc>
                <a:spcPct val="150000"/>
              </a:lnSpc>
              <a:spcBef>
                <a:spcPts val="600"/>
              </a:spcBef>
              <a:spcAft>
                <a:spcPts val="0"/>
              </a:spcAft>
              <a:buClr>
                <a:srgbClr val="00B0F0"/>
              </a:buClr>
              <a:buSzPts val="2400"/>
              <a:buFont typeface="Arial" panose="020B0604020202020204" pitchFamily="34" charset="0"/>
              <a:buChar char="›"/>
              <a:defRPr sz="1800" kern="1200">
                <a:solidFill>
                  <a:schemeClr val="accent3">
                    <a:lumMod val="40000"/>
                    <a:lumOff val="60000"/>
                  </a:schemeClr>
                </a:solidFill>
                <a:latin typeface="Daytona" panose="020B0604030500040204" pitchFamily="34" charset="0"/>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76200" indent="0">
              <a:lnSpc>
                <a:spcPct val="100000"/>
              </a:lnSpc>
              <a:buNone/>
            </a:pPr>
            <a:r>
              <a:rPr lang="en-GB" sz="1200" dirty="0">
                <a:solidFill>
                  <a:schemeClr val="tx1"/>
                </a:solidFill>
                <a:latin typeface="Courier New" panose="02070309020205020404" pitchFamily="49" charset="0"/>
                <a:cs typeface="Courier New" panose="02070309020205020404" pitchFamily="49" charset="0"/>
              </a:rPr>
              <a:t># This prints out "John is 23 </a:t>
            </a:r>
            <a:r>
              <a:rPr lang="en-GB" sz="1200" dirty="0" err="1">
                <a:solidFill>
                  <a:schemeClr val="tx1"/>
                </a:solidFill>
                <a:latin typeface="Courier New" panose="02070309020205020404" pitchFamily="49" charset="0"/>
                <a:cs typeface="Courier New" panose="02070309020205020404" pitchFamily="49" charset="0"/>
              </a:rPr>
              <a:t>yesrs</a:t>
            </a:r>
            <a:r>
              <a:rPr lang="en-GB" sz="1200" dirty="0">
                <a:solidFill>
                  <a:schemeClr val="tx1"/>
                </a:solidFill>
                <a:latin typeface="Courier New" panose="02070309020205020404" pitchFamily="49" charset="0"/>
                <a:cs typeface="Courier New" panose="02070309020205020404" pitchFamily="49" charset="0"/>
              </a:rPr>
              <a:t> old"</a:t>
            </a:r>
          </a:p>
          <a:p>
            <a:pPr marL="76200" indent="0">
              <a:lnSpc>
                <a:spcPct val="100000"/>
              </a:lnSpc>
              <a:buNone/>
            </a:pPr>
            <a:r>
              <a:rPr lang="en-GB" sz="1200" dirty="0">
                <a:solidFill>
                  <a:schemeClr val="tx1"/>
                </a:solidFill>
                <a:latin typeface="Courier New" panose="02070309020205020404" pitchFamily="49" charset="0"/>
                <a:cs typeface="Courier New" panose="02070309020205020404" pitchFamily="49" charset="0"/>
              </a:rPr>
              <a:t>name = "John"</a:t>
            </a:r>
          </a:p>
          <a:p>
            <a:pPr marL="76200" indent="0">
              <a:lnSpc>
                <a:spcPct val="100000"/>
              </a:lnSpc>
              <a:buNone/>
            </a:pPr>
            <a:r>
              <a:rPr lang="en-GB" sz="1200" dirty="0">
                <a:solidFill>
                  <a:schemeClr val="tx1"/>
                </a:solidFill>
                <a:latin typeface="Courier New" panose="02070309020205020404" pitchFamily="49" charset="0"/>
                <a:cs typeface="Courier New" panose="02070309020205020404" pitchFamily="49" charset="0"/>
              </a:rPr>
              <a:t>age = 23</a:t>
            </a:r>
          </a:p>
          <a:p>
            <a:pPr marL="76200" indent="0">
              <a:lnSpc>
                <a:spcPct val="100000"/>
              </a:lnSpc>
              <a:buNone/>
            </a:pPr>
            <a:r>
              <a:rPr lang="en-GB" sz="1200" dirty="0">
                <a:solidFill>
                  <a:schemeClr val="tx1"/>
                </a:solidFill>
                <a:latin typeface="Courier New" panose="02070309020205020404" pitchFamily="49" charset="0"/>
                <a:cs typeface="Courier New" panose="02070309020205020404" pitchFamily="49" charset="0"/>
              </a:rPr>
              <a:t>print("%s is %d years old." % (name, age))</a:t>
            </a:r>
          </a:p>
        </p:txBody>
      </p:sp>
    </p:spTree>
    <p:extLst>
      <p:ext uri="{BB962C8B-B14F-4D97-AF65-F5344CB8AC3E}">
        <p14:creationId xmlns:p14="http://schemas.microsoft.com/office/powerpoint/2010/main" val="2163754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0DC2-BA99-4AEE-AC31-20845AC48DDE}"/>
              </a:ext>
            </a:extLst>
          </p:cNvPr>
          <p:cNvSpPr>
            <a:spLocks noGrp="1"/>
          </p:cNvSpPr>
          <p:nvPr>
            <p:ph type="title"/>
          </p:nvPr>
        </p:nvSpPr>
        <p:spPr>
          <a:xfrm>
            <a:off x="825019" y="193859"/>
            <a:ext cx="10353762" cy="1257300"/>
          </a:xfrm>
        </p:spPr>
        <p:txBody>
          <a:bodyPr>
            <a:normAutofit/>
          </a:bodyPr>
          <a:lstStyle/>
          <a:p>
            <a:pPr algn="ctr"/>
            <a:r>
              <a:rPr lang="en-US" sz="4000" b="1" dirty="0"/>
              <a:t>Logical operators for Non-Boolean types</a:t>
            </a:r>
          </a:p>
        </p:txBody>
      </p:sp>
      <p:sp>
        <p:nvSpPr>
          <p:cNvPr id="3" name="Text Placeholder 2">
            <a:extLst>
              <a:ext uri="{FF2B5EF4-FFF2-40B4-BE49-F238E27FC236}">
                <a16:creationId xmlns:a16="http://schemas.microsoft.com/office/drawing/2014/main" id="{9A45F6D3-7131-4870-8341-0A6AD5A62B69}"/>
              </a:ext>
            </a:extLst>
          </p:cNvPr>
          <p:cNvSpPr>
            <a:spLocks noGrp="1"/>
          </p:cNvSpPr>
          <p:nvPr>
            <p:ph idx="1"/>
          </p:nvPr>
        </p:nvSpPr>
        <p:spPr>
          <a:xfrm>
            <a:off x="282246" y="1622517"/>
            <a:ext cx="10353762" cy="3714749"/>
          </a:xfrm>
        </p:spPr>
        <p:txBody>
          <a:bodyPr>
            <a:normAutofit/>
          </a:bodyPr>
          <a:lstStyle/>
          <a:p>
            <a:r>
              <a:rPr lang="en-US" sz="2400" dirty="0"/>
              <a:t>0 means False</a:t>
            </a:r>
          </a:p>
          <a:p>
            <a:r>
              <a:rPr lang="en-US" sz="2400" dirty="0"/>
              <a:t>Non-zero means True</a:t>
            </a:r>
          </a:p>
          <a:p>
            <a:r>
              <a:rPr lang="en-US" sz="2400" dirty="0"/>
              <a:t>Empty string is always treated as False</a:t>
            </a:r>
          </a:p>
        </p:txBody>
      </p:sp>
      <p:pic>
        <p:nvPicPr>
          <p:cNvPr id="5" name="Picture 4">
            <a:extLst>
              <a:ext uri="{FF2B5EF4-FFF2-40B4-BE49-F238E27FC236}">
                <a16:creationId xmlns:a16="http://schemas.microsoft.com/office/drawing/2014/main" id="{9EF615AA-EC81-4C61-9474-9173BDB8EB96}"/>
              </a:ext>
            </a:extLst>
          </p:cNvPr>
          <p:cNvPicPr>
            <a:picLocks noChangeAspect="1"/>
          </p:cNvPicPr>
          <p:nvPr/>
        </p:nvPicPr>
        <p:blipFill>
          <a:blip r:embed="rId2"/>
          <a:stretch>
            <a:fillRect/>
          </a:stretch>
        </p:blipFill>
        <p:spPr>
          <a:xfrm>
            <a:off x="2432614" y="3893842"/>
            <a:ext cx="8089095" cy="2882528"/>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0373BABF-ADE8-4554-8BEA-65AE7E6831EB}"/>
                  </a:ext>
                </a:extLst>
              </p14:cNvPr>
              <p14:cNvContentPartPr/>
              <p14:nvPr/>
            </p14:nvContentPartPr>
            <p14:xfrm>
              <a:off x="4438353" y="5415026"/>
              <a:ext cx="381240" cy="36720"/>
            </p14:xfrm>
          </p:contentPart>
        </mc:Choice>
        <mc:Fallback xmlns="">
          <p:pic>
            <p:nvPicPr>
              <p:cNvPr id="7" name="Ink 6">
                <a:extLst>
                  <a:ext uri="{FF2B5EF4-FFF2-40B4-BE49-F238E27FC236}">
                    <a16:creationId xmlns:a16="http://schemas.microsoft.com/office/drawing/2014/main" id="{0373BABF-ADE8-4554-8BEA-65AE7E6831EB}"/>
                  </a:ext>
                </a:extLst>
              </p:cNvPr>
              <p:cNvPicPr/>
              <p:nvPr/>
            </p:nvPicPr>
            <p:blipFill>
              <a:blip r:embed="rId4"/>
              <a:stretch>
                <a:fillRect/>
              </a:stretch>
            </p:blipFill>
            <p:spPr>
              <a:xfrm>
                <a:off x="4420713" y="5397386"/>
                <a:ext cx="4168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8A7646EE-748C-4BB6-84F0-FC512527B67F}"/>
                  </a:ext>
                </a:extLst>
              </p14:cNvPr>
              <p14:cNvContentPartPr/>
              <p14:nvPr/>
            </p14:nvContentPartPr>
            <p14:xfrm>
              <a:off x="4766673" y="5335106"/>
              <a:ext cx="144000" cy="201960"/>
            </p14:xfrm>
          </p:contentPart>
        </mc:Choice>
        <mc:Fallback xmlns="">
          <p:pic>
            <p:nvPicPr>
              <p:cNvPr id="10" name="Ink 9">
                <a:extLst>
                  <a:ext uri="{FF2B5EF4-FFF2-40B4-BE49-F238E27FC236}">
                    <a16:creationId xmlns:a16="http://schemas.microsoft.com/office/drawing/2014/main" id="{8A7646EE-748C-4BB6-84F0-FC512527B67F}"/>
                  </a:ext>
                </a:extLst>
              </p:cNvPr>
              <p:cNvPicPr/>
              <p:nvPr/>
            </p:nvPicPr>
            <p:blipFill>
              <a:blip r:embed="rId6"/>
              <a:stretch>
                <a:fillRect/>
              </a:stretch>
            </p:blipFill>
            <p:spPr>
              <a:xfrm>
                <a:off x="4748628" y="5317106"/>
                <a:ext cx="179729" cy="237600"/>
              </a:xfrm>
              <a:prstGeom prst="rect">
                <a:avLst/>
              </a:prstGeom>
            </p:spPr>
          </p:pic>
        </mc:Fallback>
      </mc:AlternateContent>
      <p:grpSp>
        <p:nvGrpSpPr>
          <p:cNvPr id="21" name="Group 20">
            <a:extLst>
              <a:ext uri="{FF2B5EF4-FFF2-40B4-BE49-F238E27FC236}">
                <a16:creationId xmlns:a16="http://schemas.microsoft.com/office/drawing/2014/main" id="{EB9F2E24-AF82-412F-A61D-88A4610B6D81}"/>
              </a:ext>
            </a:extLst>
          </p:cNvPr>
          <p:cNvGrpSpPr/>
          <p:nvPr/>
        </p:nvGrpSpPr>
        <p:grpSpPr>
          <a:xfrm>
            <a:off x="4385073" y="5699066"/>
            <a:ext cx="528840" cy="166320"/>
            <a:chOff x="4385073" y="5699066"/>
            <a:chExt cx="528840" cy="166320"/>
          </a:xfrm>
        </p:grpSpPr>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CE14D873-3FA3-4B4E-85F6-CF02334E3C5D}"/>
                    </a:ext>
                  </a:extLst>
                </p14:cNvPr>
                <p14:cNvContentPartPr/>
                <p14:nvPr/>
              </p14:nvContentPartPr>
              <p14:xfrm>
                <a:off x="4385073" y="5769986"/>
                <a:ext cx="446400" cy="17640"/>
              </p14:xfrm>
            </p:contentPart>
          </mc:Choice>
          <mc:Fallback xmlns="">
            <p:pic>
              <p:nvPicPr>
                <p:cNvPr id="19" name="Ink 18">
                  <a:extLst>
                    <a:ext uri="{FF2B5EF4-FFF2-40B4-BE49-F238E27FC236}">
                      <a16:creationId xmlns:a16="http://schemas.microsoft.com/office/drawing/2014/main" id="{CE14D873-3FA3-4B4E-85F6-CF02334E3C5D}"/>
                    </a:ext>
                  </a:extLst>
                </p:cNvPr>
                <p:cNvPicPr/>
                <p:nvPr/>
              </p:nvPicPr>
              <p:blipFill>
                <a:blip r:embed="rId8"/>
                <a:stretch>
                  <a:fillRect/>
                </a:stretch>
              </p:blipFill>
              <p:spPr>
                <a:xfrm>
                  <a:off x="4367433" y="5751986"/>
                  <a:ext cx="4820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7AE84053-0DE1-46AF-BDED-7F8E5B12ECE2}"/>
                    </a:ext>
                  </a:extLst>
                </p14:cNvPr>
                <p14:cNvContentPartPr/>
                <p14:nvPr/>
              </p14:nvContentPartPr>
              <p14:xfrm>
                <a:off x="4793673" y="5699066"/>
                <a:ext cx="120240" cy="166320"/>
              </p14:xfrm>
            </p:contentPart>
          </mc:Choice>
          <mc:Fallback xmlns="">
            <p:pic>
              <p:nvPicPr>
                <p:cNvPr id="20" name="Ink 19">
                  <a:extLst>
                    <a:ext uri="{FF2B5EF4-FFF2-40B4-BE49-F238E27FC236}">
                      <a16:creationId xmlns:a16="http://schemas.microsoft.com/office/drawing/2014/main" id="{7AE84053-0DE1-46AF-BDED-7F8E5B12ECE2}"/>
                    </a:ext>
                  </a:extLst>
                </p:cNvPr>
                <p:cNvPicPr/>
                <p:nvPr/>
              </p:nvPicPr>
              <p:blipFill>
                <a:blip r:embed="rId10"/>
                <a:stretch>
                  <a:fillRect/>
                </a:stretch>
              </p:blipFill>
              <p:spPr>
                <a:xfrm>
                  <a:off x="4775673" y="5681426"/>
                  <a:ext cx="155880" cy="201960"/>
                </a:xfrm>
                <a:prstGeom prst="rect">
                  <a:avLst/>
                </a:prstGeom>
              </p:spPr>
            </p:pic>
          </mc:Fallback>
        </mc:AlternateContent>
      </p:grpSp>
      <p:sp>
        <p:nvSpPr>
          <p:cNvPr id="22" name="TextBox 21">
            <a:extLst>
              <a:ext uri="{FF2B5EF4-FFF2-40B4-BE49-F238E27FC236}">
                <a16:creationId xmlns:a16="http://schemas.microsoft.com/office/drawing/2014/main" id="{A633634D-AF75-4277-AAE2-F08E155FB7C6}"/>
              </a:ext>
            </a:extLst>
          </p:cNvPr>
          <p:cNvSpPr txBox="1"/>
          <p:nvPr/>
        </p:nvSpPr>
        <p:spPr>
          <a:xfrm>
            <a:off x="5024761" y="5267080"/>
            <a:ext cx="612559" cy="369332"/>
          </a:xfrm>
          <a:prstGeom prst="rect">
            <a:avLst/>
          </a:prstGeom>
          <a:noFill/>
        </p:spPr>
        <p:txBody>
          <a:bodyPr wrap="square" rtlCol="0">
            <a:spAutoFit/>
          </a:bodyPr>
          <a:lstStyle/>
          <a:p>
            <a:r>
              <a:rPr lang="en-US" dirty="0">
                <a:solidFill>
                  <a:srgbClr val="FF0000"/>
                </a:solidFill>
              </a:rPr>
              <a:t>20</a:t>
            </a:r>
          </a:p>
        </p:txBody>
      </p:sp>
      <p:sp>
        <p:nvSpPr>
          <p:cNvPr id="23" name="TextBox 22">
            <a:extLst>
              <a:ext uri="{FF2B5EF4-FFF2-40B4-BE49-F238E27FC236}">
                <a16:creationId xmlns:a16="http://schemas.microsoft.com/office/drawing/2014/main" id="{04EF97D2-1501-4CE2-8951-204B418010DB}"/>
              </a:ext>
            </a:extLst>
          </p:cNvPr>
          <p:cNvSpPr txBox="1"/>
          <p:nvPr/>
        </p:nvSpPr>
        <p:spPr>
          <a:xfrm>
            <a:off x="5024761" y="5602960"/>
            <a:ext cx="541537" cy="369332"/>
          </a:xfrm>
          <a:prstGeom prst="rect">
            <a:avLst/>
          </a:prstGeom>
          <a:noFill/>
        </p:spPr>
        <p:txBody>
          <a:bodyPr wrap="square" rtlCol="0">
            <a:spAutoFit/>
          </a:bodyPr>
          <a:lstStyle/>
          <a:p>
            <a:r>
              <a:rPr lang="en-US" dirty="0">
                <a:solidFill>
                  <a:srgbClr val="FF0000"/>
                </a:solidFill>
              </a:rPr>
              <a:t>0</a:t>
            </a:r>
          </a:p>
        </p:txBody>
      </p:sp>
    </p:spTree>
    <p:extLst>
      <p:ext uri="{BB962C8B-B14F-4D97-AF65-F5344CB8AC3E}">
        <p14:creationId xmlns:p14="http://schemas.microsoft.com/office/powerpoint/2010/main" val="575309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6CF1F-324A-46B7-AD8D-1B8A2E34CC08}"/>
              </a:ext>
            </a:extLst>
          </p:cNvPr>
          <p:cNvSpPr>
            <a:spLocks noGrp="1"/>
          </p:cNvSpPr>
          <p:nvPr>
            <p:ph type="title"/>
          </p:nvPr>
        </p:nvSpPr>
        <p:spPr/>
        <p:txBody>
          <a:bodyPr>
            <a:normAutofit/>
          </a:bodyPr>
          <a:lstStyle/>
          <a:p>
            <a:r>
              <a:rPr lang="en-US" b="1" dirty="0">
                <a:solidFill>
                  <a:schemeClr val="accent3"/>
                </a:solidFill>
              </a:rPr>
              <a:t>Logical operators for Non-Boolean types</a:t>
            </a:r>
            <a:endParaRPr lang="en-US" dirty="0">
              <a:solidFill>
                <a:schemeClr val="accent3"/>
              </a:solidFill>
            </a:endParaRPr>
          </a:p>
        </p:txBody>
      </p:sp>
      <p:pic>
        <p:nvPicPr>
          <p:cNvPr id="5" name="Picture 4">
            <a:extLst>
              <a:ext uri="{FF2B5EF4-FFF2-40B4-BE49-F238E27FC236}">
                <a16:creationId xmlns:a16="http://schemas.microsoft.com/office/drawing/2014/main" id="{A131588A-14F2-4A54-9479-10B1B93ECF4E}"/>
              </a:ext>
            </a:extLst>
          </p:cNvPr>
          <p:cNvPicPr>
            <a:picLocks noChangeAspect="1"/>
          </p:cNvPicPr>
          <p:nvPr/>
        </p:nvPicPr>
        <p:blipFill rotWithShape="1">
          <a:blip r:embed="rId2"/>
          <a:srcRect b="45437"/>
          <a:stretch/>
        </p:blipFill>
        <p:spPr>
          <a:xfrm>
            <a:off x="1675273" y="1950000"/>
            <a:ext cx="8457344" cy="4260783"/>
          </a:xfrm>
          <a:prstGeom prst="rect">
            <a:avLst/>
          </a:prstGeom>
        </p:spPr>
      </p:pic>
    </p:spTree>
    <p:extLst>
      <p:ext uri="{BB962C8B-B14F-4D97-AF65-F5344CB8AC3E}">
        <p14:creationId xmlns:p14="http://schemas.microsoft.com/office/powerpoint/2010/main" val="17407910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9DB0-C01A-42A9-A3F7-B267D3DE3FF4}"/>
              </a:ext>
            </a:extLst>
          </p:cNvPr>
          <p:cNvSpPr>
            <a:spLocks noGrp="1"/>
          </p:cNvSpPr>
          <p:nvPr>
            <p:ph type="title"/>
          </p:nvPr>
        </p:nvSpPr>
        <p:spPr>
          <a:xfrm>
            <a:off x="633743" y="609599"/>
            <a:ext cx="3413156" cy="5273675"/>
          </a:xfrm>
        </p:spPr>
        <p:txBody>
          <a:bodyPr>
            <a:normAutofit/>
          </a:bodyPr>
          <a:lstStyle/>
          <a:p>
            <a:r>
              <a:rPr lang="en-IE" b="1"/>
              <a:t>Bitwise operators</a:t>
            </a:r>
            <a:br>
              <a:rPr lang="en-IE" dirty="0"/>
            </a:br>
            <a:endParaRPr lang="en-US"/>
          </a:p>
        </p:txBody>
      </p:sp>
      <p:graphicFrame>
        <p:nvGraphicFramePr>
          <p:cNvPr id="6" name="Text Placeholder 2">
            <a:extLst>
              <a:ext uri="{FF2B5EF4-FFF2-40B4-BE49-F238E27FC236}">
                <a16:creationId xmlns:a16="http://schemas.microsoft.com/office/drawing/2014/main" id="{D5CA5571-1519-473B-8FBA-FDFE72AE4002}"/>
              </a:ext>
            </a:extLst>
          </p:cNvPr>
          <p:cNvGraphicFramePr>
            <a:graphicFrameLocks noGrp="1"/>
          </p:cNvGraphicFramePr>
          <p:nvPr>
            <p:ph idx="1"/>
            <p:extLst>
              <p:ext uri="{D42A27DB-BD31-4B8C-83A1-F6EECF244321}">
                <p14:modId xmlns:p14="http://schemas.microsoft.com/office/powerpoint/2010/main" val="114408157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0261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3FF113-E6C7-4C9E-8527-F1C19E47B347}"/>
              </a:ext>
            </a:extLst>
          </p:cNvPr>
          <p:cNvSpPr>
            <a:spLocks noGrp="1"/>
          </p:cNvSpPr>
          <p:nvPr>
            <p:ph type="title"/>
          </p:nvPr>
        </p:nvSpPr>
        <p:spPr>
          <a:xfrm>
            <a:off x="1752600" y="633350"/>
            <a:ext cx="10515600" cy="753812"/>
          </a:xfrm>
        </p:spPr>
        <p:txBody>
          <a:bodyPr/>
          <a:lstStyle/>
          <a:p>
            <a:r>
              <a:rPr lang="en-US" dirty="0"/>
              <a:t>Bitwise Operators</a:t>
            </a:r>
          </a:p>
        </p:txBody>
      </p:sp>
      <p:sp>
        <p:nvSpPr>
          <p:cNvPr id="7" name="Content Placeholder 6">
            <a:extLst>
              <a:ext uri="{FF2B5EF4-FFF2-40B4-BE49-F238E27FC236}">
                <a16:creationId xmlns:a16="http://schemas.microsoft.com/office/drawing/2014/main" id="{2FC41E09-4832-4817-BB79-9A1939F56EAA}"/>
              </a:ext>
            </a:extLst>
          </p:cNvPr>
          <p:cNvSpPr>
            <a:spLocks noGrp="1"/>
          </p:cNvSpPr>
          <p:nvPr>
            <p:ph idx="1"/>
          </p:nvPr>
        </p:nvSpPr>
        <p:spPr>
          <a:xfrm>
            <a:off x="784459" y="1637379"/>
            <a:ext cx="10515600" cy="563277"/>
          </a:xfrm>
          <a:solidFill>
            <a:schemeClr val="bg1"/>
          </a:solidFill>
        </p:spPr>
        <p:txBody>
          <a:bodyPr/>
          <a:lstStyle/>
          <a:p>
            <a:pPr marL="0" indent="0">
              <a:buNone/>
            </a:pPr>
            <a:r>
              <a:rPr lang="en-IE" dirty="0"/>
              <a:t>There are 6 bitwise operators in Python. The below table provides short details about them.</a:t>
            </a:r>
          </a:p>
        </p:txBody>
      </p:sp>
      <p:pic>
        <p:nvPicPr>
          <p:cNvPr id="4" name="Picture 3">
            <a:extLst>
              <a:ext uri="{FF2B5EF4-FFF2-40B4-BE49-F238E27FC236}">
                <a16:creationId xmlns:a16="http://schemas.microsoft.com/office/drawing/2014/main" id="{998D7448-FDAE-4A69-BAF7-B56C35BFDCC6}"/>
              </a:ext>
            </a:extLst>
          </p:cNvPr>
          <p:cNvPicPr>
            <a:picLocks noChangeAspect="1"/>
          </p:cNvPicPr>
          <p:nvPr/>
        </p:nvPicPr>
        <p:blipFill rotWithShape="1">
          <a:blip r:embed="rId2"/>
          <a:srcRect r="46574"/>
          <a:stretch/>
        </p:blipFill>
        <p:spPr>
          <a:xfrm>
            <a:off x="6728059" y="2328271"/>
            <a:ext cx="4572000" cy="4239549"/>
          </a:xfrm>
          <a:prstGeom prst="rect">
            <a:avLst/>
          </a:prstGeom>
        </p:spPr>
      </p:pic>
    </p:spTree>
    <p:extLst>
      <p:ext uri="{BB962C8B-B14F-4D97-AF65-F5344CB8AC3E}">
        <p14:creationId xmlns:p14="http://schemas.microsoft.com/office/powerpoint/2010/main" val="299309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9FA0C-BE17-4277-9479-79AAF4FF8874}"/>
              </a:ext>
            </a:extLst>
          </p:cNvPr>
          <p:cNvSpPr>
            <a:spLocks noGrp="1"/>
          </p:cNvSpPr>
          <p:nvPr>
            <p:ph type="title"/>
          </p:nvPr>
        </p:nvSpPr>
        <p:spPr/>
        <p:txBody>
          <a:bodyPr/>
          <a:lstStyle/>
          <a:p>
            <a:r>
              <a:rPr lang="en-US" dirty="0"/>
              <a:t>Basic logic Truth Tables</a:t>
            </a:r>
          </a:p>
        </p:txBody>
      </p:sp>
      <p:pic>
        <p:nvPicPr>
          <p:cNvPr id="7" name="Content Placeholder 6">
            <a:extLst>
              <a:ext uri="{FF2B5EF4-FFF2-40B4-BE49-F238E27FC236}">
                <a16:creationId xmlns:a16="http://schemas.microsoft.com/office/drawing/2014/main" id="{493EDF03-69DC-400F-8469-19CE22F15CA8}"/>
              </a:ext>
            </a:extLst>
          </p:cNvPr>
          <p:cNvPicPr>
            <a:picLocks noGrp="1" noChangeAspect="1"/>
          </p:cNvPicPr>
          <p:nvPr>
            <p:ph idx="1"/>
          </p:nvPr>
        </p:nvPicPr>
        <p:blipFill rotWithShape="1">
          <a:blip r:embed="rId2"/>
          <a:stretch/>
        </p:blipFill>
        <p:spPr>
          <a:xfrm>
            <a:off x="772091" y="1745734"/>
            <a:ext cx="10353675" cy="3219450"/>
          </a:xfrm>
        </p:spPr>
      </p:pic>
    </p:spTree>
    <p:extLst>
      <p:ext uri="{BB962C8B-B14F-4D97-AF65-F5344CB8AC3E}">
        <p14:creationId xmlns:p14="http://schemas.microsoft.com/office/powerpoint/2010/main" val="2460364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C7C28-0843-4CA4-AA05-7564152E8DF4}"/>
              </a:ext>
            </a:extLst>
          </p:cNvPr>
          <p:cNvSpPr>
            <a:spLocks noGrp="1"/>
          </p:cNvSpPr>
          <p:nvPr>
            <p:ph type="title"/>
          </p:nvPr>
        </p:nvSpPr>
        <p:spPr/>
        <p:txBody>
          <a:bodyPr>
            <a:normAutofit/>
          </a:bodyPr>
          <a:lstStyle/>
          <a:p>
            <a:r>
              <a:rPr lang="en-IE" dirty="0"/>
              <a:t>1. Bitwise AND Operator</a:t>
            </a:r>
            <a:br>
              <a:rPr lang="en-IE" dirty="0"/>
            </a:br>
            <a:endParaRPr lang="en-US" dirty="0"/>
          </a:p>
        </p:txBody>
      </p:sp>
      <p:sp>
        <p:nvSpPr>
          <p:cNvPr id="3" name="Content Placeholder 2">
            <a:extLst>
              <a:ext uri="{FF2B5EF4-FFF2-40B4-BE49-F238E27FC236}">
                <a16:creationId xmlns:a16="http://schemas.microsoft.com/office/drawing/2014/main" id="{482702AA-75A5-406E-BD89-08D6C640DB87}"/>
              </a:ext>
            </a:extLst>
          </p:cNvPr>
          <p:cNvSpPr>
            <a:spLocks noGrp="1"/>
          </p:cNvSpPr>
          <p:nvPr>
            <p:ph idx="1"/>
          </p:nvPr>
        </p:nvSpPr>
        <p:spPr>
          <a:xfrm>
            <a:off x="907778" y="1322265"/>
            <a:ext cx="10609421" cy="736846"/>
          </a:xfrm>
        </p:spPr>
        <p:txBody>
          <a:bodyPr>
            <a:normAutofit/>
          </a:bodyPr>
          <a:lstStyle/>
          <a:p>
            <a:r>
              <a:rPr lang="en-IE" dirty="0"/>
              <a:t>Python bitwise and operator returns 1 if both the bits are 1, otherwise 0.</a:t>
            </a:r>
            <a:endParaRPr lang="en-US" dirty="0"/>
          </a:p>
        </p:txBody>
      </p:sp>
      <p:pic>
        <p:nvPicPr>
          <p:cNvPr id="7" name="Picture 6">
            <a:extLst>
              <a:ext uri="{FF2B5EF4-FFF2-40B4-BE49-F238E27FC236}">
                <a16:creationId xmlns:a16="http://schemas.microsoft.com/office/drawing/2014/main" id="{FA5BB7F8-5EE6-435A-A26C-29A9409E07D8}"/>
              </a:ext>
            </a:extLst>
          </p:cNvPr>
          <p:cNvPicPr>
            <a:picLocks noChangeAspect="1"/>
          </p:cNvPicPr>
          <p:nvPr/>
        </p:nvPicPr>
        <p:blipFill>
          <a:blip r:embed="rId2"/>
          <a:stretch>
            <a:fillRect/>
          </a:stretch>
        </p:blipFill>
        <p:spPr>
          <a:xfrm>
            <a:off x="1296228" y="2535238"/>
            <a:ext cx="1562100" cy="962025"/>
          </a:xfrm>
          <a:prstGeom prst="rect">
            <a:avLst/>
          </a:prstGeom>
        </p:spPr>
      </p:pic>
      <p:pic>
        <p:nvPicPr>
          <p:cNvPr id="9" name="Picture 8">
            <a:extLst>
              <a:ext uri="{FF2B5EF4-FFF2-40B4-BE49-F238E27FC236}">
                <a16:creationId xmlns:a16="http://schemas.microsoft.com/office/drawing/2014/main" id="{0138C57F-6AD6-4432-AEA8-13EA2D67B905}"/>
              </a:ext>
            </a:extLst>
          </p:cNvPr>
          <p:cNvPicPr>
            <a:picLocks noChangeAspect="1"/>
          </p:cNvPicPr>
          <p:nvPr/>
        </p:nvPicPr>
        <p:blipFill>
          <a:blip r:embed="rId3"/>
          <a:stretch>
            <a:fillRect/>
          </a:stretch>
        </p:blipFill>
        <p:spPr>
          <a:xfrm>
            <a:off x="4398782" y="2428428"/>
            <a:ext cx="4783317" cy="3876675"/>
          </a:xfrm>
          <a:prstGeom prst="rect">
            <a:avLst/>
          </a:prstGeom>
        </p:spPr>
      </p:pic>
    </p:spTree>
    <p:extLst>
      <p:ext uri="{BB962C8B-B14F-4D97-AF65-F5344CB8AC3E}">
        <p14:creationId xmlns:p14="http://schemas.microsoft.com/office/powerpoint/2010/main" val="952874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E1CEA-862C-4E56-9A25-5EE17CC1D8D7}"/>
              </a:ext>
            </a:extLst>
          </p:cNvPr>
          <p:cNvSpPr>
            <a:spLocks noGrp="1"/>
          </p:cNvSpPr>
          <p:nvPr>
            <p:ph type="title"/>
          </p:nvPr>
        </p:nvSpPr>
        <p:spPr/>
        <p:txBody>
          <a:bodyPr>
            <a:normAutofit/>
          </a:bodyPr>
          <a:lstStyle/>
          <a:p>
            <a:r>
              <a:rPr lang="en-IE" dirty="0"/>
              <a:t>2. Bitwise OR Operator</a:t>
            </a:r>
            <a:br>
              <a:rPr lang="en-IE" dirty="0"/>
            </a:br>
            <a:endParaRPr lang="en-US" dirty="0"/>
          </a:p>
        </p:txBody>
      </p:sp>
      <p:sp>
        <p:nvSpPr>
          <p:cNvPr id="3" name="Content Placeholder 2">
            <a:extLst>
              <a:ext uri="{FF2B5EF4-FFF2-40B4-BE49-F238E27FC236}">
                <a16:creationId xmlns:a16="http://schemas.microsoft.com/office/drawing/2014/main" id="{AB4FBF77-5C8D-4C45-8AD1-50C7AA654401}"/>
              </a:ext>
            </a:extLst>
          </p:cNvPr>
          <p:cNvSpPr>
            <a:spLocks noGrp="1"/>
          </p:cNvSpPr>
          <p:nvPr>
            <p:ph idx="1"/>
          </p:nvPr>
        </p:nvSpPr>
        <p:spPr>
          <a:xfrm>
            <a:off x="155579" y="1374441"/>
            <a:ext cx="11628521" cy="962025"/>
          </a:xfrm>
        </p:spPr>
        <p:txBody>
          <a:bodyPr>
            <a:normAutofit/>
          </a:bodyPr>
          <a:lstStyle/>
          <a:p>
            <a:r>
              <a:rPr lang="en-IE" sz="2400" dirty="0"/>
              <a:t>Python bitwise or operator returns 1 if any of the bits is 1. If both the bits are 0, then it returns 0.</a:t>
            </a:r>
            <a:endParaRPr lang="en-US" sz="2400" dirty="0"/>
          </a:p>
        </p:txBody>
      </p:sp>
      <p:pic>
        <p:nvPicPr>
          <p:cNvPr id="7" name="Picture 6">
            <a:extLst>
              <a:ext uri="{FF2B5EF4-FFF2-40B4-BE49-F238E27FC236}">
                <a16:creationId xmlns:a16="http://schemas.microsoft.com/office/drawing/2014/main" id="{FBE06FDD-CFAB-4F75-B971-44AA10FA0A82}"/>
              </a:ext>
            </a:extLst>
          </p:cNvPr>
          <p:cNvPicPr>
            <a:picLocks noChangeAspect="1"/>
          </p:cNvPicPr>
          <p:nvPr/>
        </p:nvPicPr>
        <p:blipFill rotWithShape="1">
          <a:blip r:embed="rId2"/>
          <a:srcRect t="23924"/>
          <a:stretch/>
        </p:blipFill>
        <p:spPr>
          <a:xfrm>
            <a:off x="5819445" y="2577850"/>
            <a:ext cx="4207622" cy="3433762"/>
          </a:xfrm>
          <a:prstGeom prst="rect">
            <a:avLst/>
          </a:prstGeom>
        </p:spPr>
      </p:pic>
      <p:pic>
        <p:nvPicPr>
          <p:cNvPr id="9" name="Picture 8">
            <a:extLst>
              <a:ext uri="{FF2B5EF4-FFF2-40B4-BE49-F238E27FC236}">
                <a16:creationId xmlns:a16="http://schemas.microsoft.com/office/drawing/2014/main" id="{7EA0B505-7F72-4DE6-9799-75F20CC5F87A}"/>
              </a:ext>
            </a:extLst>
          </p:cNvPr>
          <p:cNvPicPr>
            <a:picLocks noChangeAspect="1"/>
          </p:cNvPicPr>
          <p:nvPr/>
        </p:nvPicPr>
        <p:blipFill>
          <a:blip r:embed="rId3"/>
          <a:stretch>
            <a:fillRect/>
          </a:stretch>
        </p:blipFill>
        <p:spPr>
          <a:xfrm>
            <a:off x="2005105" y="2700004"/>
            <a:ext cx="1819275" cy="962025"/>
          </a:xfrm>
          <a:prstGeom prst="rect">
            <a:avLst/>
          </a:prstGeom>
        </p:spPr>
      </p:pic>
    </p:spTree>
    <p:extLst>
      <p:ext uri="{BB962C8B-B14F-4D97-AF65-F5344CB8AC3E}">
        <p14:creationId xmlns:p14="http://schemas.microsoft.com/office/powerpoint/2010/main" val="32549011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F492-236B-40A0-B838-534355FA515C}"/>
              </a:ext>
            </a:extLst>
          </p:cNvPr>
          <p:cNvSpPr>
            <a:spLocks noGrp="1"/>
          </p:cNvSpPr>
          <p:nvPr>
            <p:ph type="title"/>
          </p:nvPr>
        </p:nvSpPr>
        <p:spPr/>
        <p:txBody>
          <a:bodyPr>
            <a:normAutofit/>
          </a:bodyPr>
          <a:lstStyle/>
          <a:p>
            <a:r>
              <a:rPr lang="en-IE" dirty="0"/>
              <a:t>3. Bitwise XOR Operator</a:t>
            </a:r>
            <a:br>
              <a:rPr lang="en-IE" dirty="0"/>
            </a:br>
            <a:endParaRPr lang="en-US" dirty="0"/>
          </a:p>
        </p:txBody>
      </p:sp>
      <p:sp>
        <p:nvSpPr>
          <p:cNvPr id="3" name="Content Placeholder 2">
            <a:extLst>
              <a:ext uri="{FF2B5EF4-FFF2-40B4-BE49-F238E27FC236}">
                <a16:creationId xmlns:a16="http://schemas.microsoft.com/office/drawing/2014/main" id="{D907C50C-385B-40B5-9B7B-E5357A97304A}"/>
              </a:ext>
            </a:extLst>
          </p:cNvPr>
          <p:cNvSpPr>
            <a:spLocks noGrp="1"/>
          </p:cNvSpPr>
          <p:nvPr>
            <p:ph idx="1"/>
          </p:nvPr>
        </p:nvSpPr>
        <p:spPr>
          <a:xfrm>
            <a:off x="772026" y="1249948"/>
            <a:ext cx="11006890" cy="765341"/>
          </a:xfrm>
        </p:spPr>
        <p:txBody>
          <a:bodyPr>
            <a:normAutofit/>
          </a:bodyPr>
          <a:lstStyle/>
          <a:p>
            <a:r>
              <a:rPr lang="en-IE" sz="2000" dirty="0"/>
              <a:t>Python bitwise XOR operator returns 1 if one of the bits is 0 and the other bit is 1. If both the bits are 0 or 1, then it returns 0.</a:t>
            </a:r>
            <a:endParaRPr lang="en-US" sz="2000" dirty="0"/>
          </a:p>
        </p:txBody>
      </p:sp>
      <p:pic>
        <p:nvPicPr>
          <p:cNvPr id="7" name="Picture 6">
            <a:extLst>
              <a:ext uri="{FF2B5EF4-FFF2-40B4-BE49-F238E27FC236}">
                <a16:creationId xmlns:a16="http://schemas.microsoft.com/office/drawing/2014/main" id="{9FA288F6-7FE8-4C83-BF92-AC91BFF95D5F}"/>
              </a:ext>
            </a:extLst>
          </p:cNvPr>
          <p:cNvPicPr>
            <a:picLocks noChangeAspect="1"/>
          </p:cNvPicPr>
          <p:nvPr/>
        </p:nvPicPr>
        <p:blipFill>
          <a:blip r:embed="rId2"/>
          <a:stretch>
            <a:fillRect/>
          </a:stretch>
        </p:blipFill>
        <p:spPr>
          <a:xfrm>
            <a:off x="1800118" y="2900112"/>
            <a:ext cx="1466850" cy="962025"/>
          </a:xfrm>
          <a:prstGeom prst="rect">
            <a:avLst/>
          </a:prstGeom>
        </p:spPr>
      </p:pic>
      <p:pic>
        <p:nvPicPr>
          <p:cNvPr id="9" name="Picture 8">
            <a:extLst>
              <a:ext uri="{FF2B5EF4-FFF2-40B4-BE49-F238E27FC236}">
                <a16:creationId xmlns:a16="http://schemas.microsoft.com/office/drawing/2014/main" id="{EF1068C5-1EE4-4C96-9264-2359D095175E}"/>
              </a:ext>
            </a:extLst>
          </p:cNvPr>
          <p:cNvPicPr>
            <a:picLocks noChangeAspect="1"/>
          </p:cNvPicPr>
          <p:nvPr/>
        </p:nvPicPr>
        <p:blipFill>
          <a:blip r:embed="rId3"/>
          <a:stretch>
            <a:fillRect/>
          </a:stretch>
        </p:blipFill>
        <p:spPr>
          <a:xfrm>
            <a:off x="5654015" y="2575511"/>
            <a:ext cx="4266524" cy="3655982"/>
          </a:xfrm>
          <a:prstGeom prst="rect">
            <a:avLst/>
          </a:prstGeom>
        </p:spPr>
      </p:pic>
    </p:spTree>
    <p:extLst>
      <p:ext uri="{BB962C8B-B14F-4D97-AF65-F5344CB8AC3E}">
        <p14:creationId xmlns:p14="http://schemas.microsoft.com/office/powerpoint/2010/main" val="572881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B7CC-F264-4415-9825-DB152DA7ECFB}"/>
              </a:ext>
            </a:extLst>
          </p:cNvPr>
          <p:cNvSpPr>
            <a:spLocks noGrp="1"/>
          </p:cNvSpPr>
          <p:nvPr>
            <p:ph type="title"/>
          </p:nvPr>
        </p:nvSpPr>
        <p:spPr/>
        <p:txBody>
          <a:bodyPr>
            <a:normAutofit/>
          </a:bodyPr>
          <a:lstStyle/>
          <a:p>
            <a:r>
              <a:rPr lang="en-IE"/>
              <a:t>4. Bitwise Complement Operator</a:t>
            </a:r>
            <a:br>
              <a:rPr lang="en-IE"/>
            </a:br>
            <a:endParaRPr lang="en-US" dirty="0"/>
          </a:p>
        </p:txBody>
      </p:sp>
      <p:sp>
        <p:nvSpPr>
          <p:cNvPr id="3" name="Content Placeholder 2">
            <a:extLst>
              <a:ext uri="{FF2B5EF4-FFF2-40B4-BE49-F238E27FC236}">
                <a16:creationId xmlns:a16="http://schemas.microsoft.com/office/drawing/2014/main" id="{309DE974-BD2C-4DD3-AF8B-D9D610709C01}"/>
              </a:ext>
            </a:extLst>
          </p:cNvPr>
          <p:cNvSpPr>
            <a:spLocks noGrp="1"/>
          </p:cNvSpPr>
          <p:nvPr>
            <p:ph idx="1"/>
          </p:nvPr>
        </p:nvSpPr>
        <p:spPr>
          <a:xfrm>
            <a:off x="136185" y="1508653"/>
            <a:ext cx="11329909" cy="1590905"/>
          </a:xfrm>
        </p:spPr>
        <p:txBody>
          <a:bodyPr/>
          <a:lstStyle/>
          <a:p>
            <a:r>
              <a:rPr lang="en-IE" dirty="0"/>
              <a:t>Python Ones’ complement of a number ‘A’ is equal to </a:t>
            </a:r>
          </a:p>
          <a:p>
            <a:pPr marL="36900" indent="0">
              <a:buNone/>
            </a:pPr>
            <a:r>
              <a:rPr lang="en-IE" dirty="0"/>
              <a:t>   </a:t>
            </a:r>
          </a:p>
          <a:p>
            <a:pPr marL="36900" indent="0">
              <a:buNone/>
            </a:pPr>
            <a:r>
              <a:rPr lang="en-IE" dirty="0"/>
              <a:t>	</a:t>
            </a:r>
            <a:r>
              <a:rPr lang="en-IE" dirty="0">
                <a:highlight>
                  <a:srgbClr val="00FFFF"/>
                </a:highlight>
              </a:rPr>
              <a:t>-(A+1)</a:t>
            </a:r>
            <a:endParaRPr lang="en-US" dirty="0">
              <a:highlight>
                <a:srgbClr val="00FFFF"/>
              </a:highlight>
            </a:endParaRPr>
          </a:p>
        </p:txBody>
      </p:sp>
      <p:pic>
        <p:nvPicPr>
          <p:cNvPr id="7" name="Picture 6">
            <a:extLst>
              <a:ext uri="{FF2B5EF4-FFF2-40B4-BE49-F238E27FC236}">
                <a16:creationId xmlns:a16="http://schemas.microsoft.com/office/drawing/2014/main" id="{72C90619-8821-4BE8-856A-34DB99988C5A}"/>
              </a:ext>
            </a:extLst>
          </p:cNvPr>
          <p:cNvPicPr>
            <a:picLocks noChangeAspect="1"/>
          </p:cNvPicPr>
          <p:nvPr/>
        </p:nvPicPr>
        <p:blipFill>
          <a:blip r:embed="rId2"/>
          <a:stretch>
            <a:fillRect/>
          </a:stretch>
        </p:blipFill>
        <p:spPr>
          <a:xfrm>
            <a:off x="4742719" y="3758442"/>
            <a:ext cx="1400175" cy="1447800"/>
          </a:xfrm>
          <a:prstGeom prst="rect">
            <a:avLst/>
          </a:prstGeom>
        </p:spPr>
      </p:pic>
      <p:pic>
        <p:nvPicPr>
          <p:cNvPr id="9" name="Picture 8">
            <a:extLst>
              <a:ext uri="{FF2B5EF4-FFF2-40B4-BE49-F238E27FC236}">
                <a16:creationId xmlns:a16="http://schemas.microsoft.com/office/drawing/2014/main" id="{9C231C6D-AA4E-4A13-974A-A65C1C8D41EE}"/>
              </a:ext>
            </a:extLst>
          </p:cNvPr>
          <p:cNvPicPr>
            <a:picLocks noChangeAspect="1"/>
          </p:cNvPicPr>
          <p:nvPr/>
        </p:nvPicPr>
        <p:blipFill rotWithShape="1">
          <a:blip r:embed="rId3"/>
          <a:srcRect t="14394"/>
          <a:stretch/>
        </p:blipFill>
        <p:spPr>
          <a:xfrm>
            <a:off x="7260481" y="3595858"/>
            <a:ext cx="3985725" cy="2390588"/>
          </a:xfrm>
          <a:prstGeom prst="rect">
            <a:avLst/>
          </a:prstGeom>
        </p:spPr>
      </p:pic>
    </p:spTree>
    <p:extLst>
      <p:ext uri="{BB962C8B-B14F-4D97-AF65-F5344CB8AC3E}">
        <p14:creationId xmlns:p14="http://schemas.microsoft.com/office/powerpoint/2010/main" val="149764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B81E0-3DEC-4CB7-B712-AAB76AD11300}"/>
              </a:ext>
            </a:extLst>
          </p:cNvPr>
          <p:cNvSpPr>
            <a:spLocks noGrp="1"/>
          </p:cNvSpPr>
          <p:nvPr>
            <p:ph type="title"/>
          </p:nvPr>
        </p:nvSpPr>
        <p:spPr>
          <a:xfrm>
            <a:off x="838200" y="238794"/>
            <a:ext cx="10515600" cy="771859"/>
          </a:xfrm>
        </p:spPr>
        <p:txBody>
          <a:bodyPr/>
          <a:lstStyle/>
          <a:p>
            <a:r>
              <a:rPr lang="en-US" dirty="0"/>
              <a:t>Bitwise complement Operator</a:t>
            </a:r>
          </a:p>
        </p:txBody>
      </p:sp>
      <p:pic>
        <p:nvPicPr>
          <p:cNvPr id="6" name="Content Placeholder 5">
            <a:extLst>
              <a:ext uri="{FF2B5EF4-FFF2-40B4-BE49-F238E27FC236}">
                <a16:creationId xmlns:a16="http://schemas.microsoft.com/office/drawing/2014/main" id="{F0043314-849B-4052-A6D7-065A0A85522F}"/>
              </a:ext>
            </a:extLst>
          </p:cNvPr>
          <p:cNvPicPr>
            <a:picLocks noGrp="1" noChangeAspect="1"/>
          </p:cNvPicPr>
          <p:nvPr>
            <p:ph idx="1"/>
          </p:nvPr>
        </p:nvPicPr>
        <p:blipFill>
          <a:blip r:embed="rId4"/>
          <a:stretch>
            <a:fillRect/>
          </a:stretch>
        </p:blipFill>
        <p:spPr>
          <a:xfrm>
            <a:off x="684684" y="1259054"/>
            <a:ext cx="5267401" cy="3298222"/>
          </a:xfrm>
          <a:prstGeom prst="rect">
            <a:avLst/>
          </a:prstGeom>
        </p:spPr>
      </p:pic>
      <p:pic>
        <p:nvPicPr>
          <p:cNvPr id="3" name="Screen Recording 2">
            <a:hlinkClick r:id="" action="ppaction://media"/>
            <a:extLst>
              <a:ext uri="{FF2B5EF4-FFF2-40B4-BE49-F238E27FC236}">
                <a16:creationId xmlns:a16="http://schemas.microsoft.com/office/drawing/2014/main" id="{F00625F3-D711-42B0-98E0-6C57D8A35B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560973" y="1259054"/>
            <a:ext cx="3063875" cy="5059363"/>
          </a:xfrm>
          <a:prstGeom prst="rect">
            <a:avLst/>
          </a:prstGeom>
        </p:spPr>
      </p:pic>
    </p:spTree>
    <p:extLst>
      <p:ext uri="{BB962C8B-B14F-4D97-AF65-F5344CB8AC3E}">
        <p14:creationId xmlns:p14="http://schemas.microsoft.com/office/powerpoint/2010/main" val="211465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2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D68F7-BB58-4C6E-868B-4BFD4DC8B42B}"/>
              </a:ext>
            </a:extLst>
          </p:cNvPr>
          <p:cNvSpPr>
            <a:spLocks noGrp="1"/>
          </p:cNvSpPr>
          <p:nvPr>
            <p:ph type="title"/>
          </p:nvPr>
        </p:nvSpPr>
        <p:spPr>
          <a:xfrm>
            <a:off x="1887612" y="670560"/>
            <a:ext cx="1399271" cy="577579"/>
          </a:xfrm>
        </p:spPr>
        <p:txBody>
          <a:bodyPr vert="horz" lIns="91440" tIns="45720" rIns="91440" bIns="45720" rtlCol="0" anchor="b">
            <a:normAutofit fontScale="90000"/>
          </a:bodyPr>
          <a:lstStyle/>
          <a:p>
            <a:pPr algn="l"/>
            <a:r>
              <a:rPr lang="en-US" sz="4200" dirty="0">
                <a:solidFill>
                  <a:schemeClr val="tx1"/>
                </a:solidFill>
                <a:latin typeface="+mj-lt"/>
              </a:rPr>
              <a:t>Type</a:t>
            </a:r>
          </a:p>
        </p:txBody>
      </p:sp>
      <p:graphicFrame>
        <p:nvGraphicFramePr>
          <p:cNvPr id="3" name="Table 2">
            <a:extLst>
              <a:ext uri="{FF2B5EF4-FFF2-40B4-BE49-F238E27FC236}">
                <a16:creationId xmlns:a16="http://schemas.microsoft.com/office/drawing/2014/main" id="{250CF4C1-4081-DF75-0F3F-4DEE7AF0424C}"/>
              </a:ext>
            </a:extLst>
          </p:cNvPr>
          <p:cNvGraphicFramePr>
            <a:graphicFrameLocks noGrp="1"/>
          </p:cNvGraphicFramePr>
          <p:nvPr>
            <p:extLst>
              <p:ext uri="{D42A27DB-BD31-4B8C-83A1-F6EECF244321}">
                <p14:modId xmlns:p14="http://schemas.microsoft.com/office/powerpoint/2010/main" val="622859528"/>
              </p:ext>
            </p:extLst>
          </p:nvPr>
        </p:nvGraphicFramePr>
        <p:xfrm>
          <a:off x="1806448" y="1610271"/>
          <a:ext cx="9343136" cy="3337560"/>
        </p:xfrm>
        <a:graphic>
          <a:graphicData uri="http://schemas.openxmlformats.org/drawingml/2006/table">
            <a:tbl>
              <a:tblPr firstRow="1" bandRow="1">
                <a:tableStyleId>{5C22544A-7EE6-4342-B048-85BDC9FD1C3A}</a:tableStyleId>
              </a:tblPr>
              <a:tblGrid>
                <a:gridCol w="1381760">
                  <a:extLst>
                    <a:ext uri="{9D8B030D-6E8A-4147-A177-3AD203B41FA5}">
                      <a16:colId xmlns:a16="http://schemas.microsoft.com/office/drawing/2014/main" val="442149178"/>
                    </a:ext>
                  </a:extLst>
                </a:gridCol>
                <a:gridCol w="4273296">
                  <a:extLst>
                    <a:ext uri="{9D8B030D-6E8A-4147-A177-3AD203B41FA5}">
                      <a16:colId xmlns:a16="http://schemas.microsoft.com/office/drawing/2014/main" val="283912564"/>
                    </a:ext>
                  </a:extLst>
                </a:gridCol>
                <a:gridCol w="3688080">
                  <a:extLst>
                    <a:ext uri="{9D8B030D-6E8A-4147-A177-3AD203B41FA5}">
                      <a16:colId xmlns:a16="http://schemas.microsoft.com/office/drawing/2014/main" val="2145777884"/>
                    </a:ext>
                  </a:extLst>
                </a:gridCol>
              </a:tblGrid>
              <a:tr h="370840">
                <a:tc>
                  <a:txBody>
                    <a:bodyPr/>
                    <a:lstStyle/>
                    <a:p>
                      <a:r>
                        <a:rPr lang="en-IE" dirty="0"/>
                        <a:t>Escape</a:t>
                      </a:r>
                      <a:endParaRPr lang="en-GB" dirty="0"/>
                    </a:p>
                  </a:txBody>
                  <a:tcPr/>
                </a:tc>
                <a:tc>
                  <a:txBody>
                    <a:bodyPr/>
                    <a:lstStyle/>
                    <a:p>
                      <a:r>
                        <a:rPr lang="en-IE" dirty="0"/>
                        <a:t>Description</a:t>
                      </a:r>
                      <a:endParaRPr lang="en-GB" dirty="0"/>
                    </a:p>
                  </a:txBody>
                  <a:tcPr/>
                </a:tc>
                <a:tc>
                  <a:txBody>
                    <a:bodyPr/>
                    <a:lstStyle/>
                    <a:p>
                      <a:r>
                        <a:rPr lang="en-IE" dirty="0"/>
                        <a:t>Example</a:t>
                      </a:r>
                      <a:endParaRPr lang="en-GB" dirty="0"/>
                    </a:p>
                  </a:txBody>
                  <a:tcPr/>
                </a:tc>
                <a:extLst>
                  <a:ext uri="{0D108BD9-81ED-4DB2-BD59-A6C34878D82A}">
                    <a16:rowId xmlns:a16="http://schemas.microsoft.com/office/drawing/2014/main" val="3829890029"/>
                  </a:ext>
                </a:extLst>
              </a:tr>
              <a:tr h="370840">
                <a:tc>
                  <a:txBody>
                    <a:bodyPr/>
                    <a:lstStyle/>
                    <a:p>
                      <a:r>
                        <a:rPr lang="en-IE" dirty="0"/>
                        <a:t>%d</a:t>
                      </a:r>
                      <a:endParaRPr lang="en-GB" dirty="0"/>
                    </a:p>
                  </a:txBody>
                  <a:tcPr/>
                </a:tc>
                <a:tc>
                  <a:txBody>
                    <a:bodyPr/>
                    <a:lstStyle/>
                    <a:p>
                      <a:r>
                        <a:rPr lang="en-IE" dirty="0"/>
                        <a:t>Decimal integers (not floating point)</a:t>
                      </a:r>
                      <a:endParaRPr lang="en-GB" dirty="0"/>
                    </a:p>
                  </a:txBody>
                  <a:tcPr/>
                </a:tc>
                <a:tc>
                  <a:txBody>
                    <a:bodyPr/>
                    <a:lstStyle/>
                    <a:p>
                      <a:r>
                        <a:rPr lang="en-IE" dirty="0"/>
                        <a:t>“%d” % 45==45</a:t>
                      </a:r>
                      <a:endParaRPr lang="en-GB" dirty="0"/>
                    </a:p>
                  </a:txBody>
                  <a:tcPr/>
                </a:tc>
                <a:extLst>
                  <a:ext uri="{0D108BD9-81ED-4DB2-BD59-A6C34878D82A}">
                    <a16:rowId xmlns:a16="http://schemas.microsoft.com/office/drawing/2014/main" val="4093794463"/>
                  </a:ext>
                </a:extLst>
              </a:tr>
              <a:tr h="370840">
                <a:tc>
                  <a:txBody>
                    <a:bodyPr/>
                    <a:lstStyle/>
                    <a:p>
                      <a:r>
                        <a:rPr lang="en-IE" dirty="0"/>
                        <a:t>%</a:t>
                      </a:r>
                      <a:r>
                        <a:rPr lang="en-IE" dirty="0" err="1"/>
                        <a:t>i</a:t>
                      </a:r>
                      <a:endParaRPr lang="en-GB" dirty="0"/>
                    </a:p>
                  </a:txBody>
                  <a:tcPr/>
                </a:tc>
                <a:tc>
                  <a:txBody>
                    <a:bodyPr/>
                    <a:lstStyle/>
                    <a:p>
                      <a:r>
                        <a:rPr lang="en-IE" dirty="0"/>
                        <a:t>Same as %d </a:t>
                      </a:r>
                      <a:endParaRPr lang="en-GB" dirty="0"/>
                    </a:p>
                  </a:txBody>
                  <a:tcPr/>
                </a:tc>
                <a:tc>
                  <a:txBody>
                    <a:bodyPr/>
                    <a:lstStyle/>
                    <a:p>
                      <a:r>
                        <a:rPr lang="en-IE" dirty="0"/>
                        <a:t>“%</a:t>
                      </a:r>
                      <a:r>
                        <a:rPr lang="en-IE" dirty="0" err="1"/>
                        <a:t>i</a:t>
                      </a:r>
                      <a:r>
                        <a:rPr lang="en-IE" dirty="0"/>
                        <a:t>”  % 45==45</a:t>
                      </a:r>
                      <a:endParaRPr lang="en-GB" dirty="0"/>
                    </a:p>
                  </a:txBody>
                  <a:tcPr/>
                </a:tc>
                <a:extLst>
                  <a:ext uri="{0D108BD9-81ED-4DB2-BD59-A6C34878D82A}">
                    <a16:rowId xmlns:a16="http://schemas.microsoft.com/office/drawing/2014/main" val="2668654087"/>
                  </a:ext>
                </a:extLst>
              </a:tr>
              <a:tr h="370840">
                <a:tc>
                  <a:txBody>
                    <a:bodyPr/>
                    <a:lstStyle/>
                    <a:p>
                      <a:r>
                        <a:rPr lang="en-IE" dirty="0"/>
                        <a:t>%o</a:t>
                      </a:r>
                      <a:endParaRPr lang="en-GB" dirty="0"/>
                    </a:p>
                  </a:txBody>
                  <a:tcPr/>
                </a:tc>
                <a:tc>
                  <a:txBody>
                    <a:bodyPr/>
                    <a:lstStyle/>
                    <a:p>
                      <a:r>
                        <a:rPr lang="en-IE" dirty="0"/>
                        <a:t>Octal number</a:t>
                      </a:r>
                      <a:endParaRPr lang="en-GB" dirty="0"/>
                    </a:p>
                  </a:txBody>
                  <a:tcPr/>
                </a:tc>
                <a:tc>
                  <a:txBody>
                    <a:bodyPr/>
                    <a:lstStyle/>
                    <a:p>
                      <a:r>
                        <a:rPr lang="en-IE" dirty="0"/>
                        <a:t>“%o” %10 ==12</a:t>
                      </a:r>
                      <a:endParaRPr lang="en-GB" dirty="0"/>
                    </a:p>
                  </a:txBody>
                  <a:tcPr/>
                </a:tc>
                <a:extLst>
                  <a:ext uri="{0D108BD9-81ED-4DB2-BD59-A6C34878D82A}">
                    <a16:rowId xmlns:a16="http://schemas.microsoft.com/office/drawing/2014/main" val="3852322651"/>
                  </a:ext>
                </a:extLst>
              </a:tr>
              <a:tr h="370840">
                <a:tc>
                  <a:txBody>
                    <a:bodyPr/>
                    <a:lstStyle/>
                    <a:p>
                      <a:r>
                        <a:rPr lang="en-IE" dirty="0"/>
                        <a:t>%X or %x</a:t>
                      </a:r>
                      <a:endParaRPr lang="en-GB" dirty="0"/>
                    </a:p>
                  </a:txBody>
                  <a:tcPr/>
                </a:tc>
                <a:tc>
                  <a:txBody>
                    <a:bodyPr/>
                    <a:lstStyle/>
                    <a:p>
                      <a:r>
                        <a:rPr lang="en-IE" dirty="0"/>
                        <a:t>Hexadecimal</a:t>
                      </a:r>
                      <a:endParaRPr lang="en-GB" dirty="0"/>
                    </a:p>
                  </a:txBody>
                  <a:tcPr/>
                </a:tc>
                <a:tc>
                  <a:txBody>
                    <a:bodyPr/>
                    <a:lstStyle/>
                    <a:p>
                      <a:r>
                        <a:rPr lang="en-IE" dirty="0"/>
                        <a:t>“%x” %10  == a</a:t>
                      </a:r>
                      <a:endParaRPr lang="en-GB" dirty="0"/>
                    </a:p>
                  </a:txBody>
                  <a:tcPr/>
                </a:tc>
                <a:extLst>
                  <a:ext uri="{0D108BD9-81ED-4DB2-BD59-A6C34878D82A}">
                    <a16:rowId xmlns:a16="http://schemas.microsoft.com/office/drawing/2014/main" val="1553483341"/>
                  </a:ext>
                </a:extLst>
              </a:tr>
              <a:tr h="370840">
                <a:tc>
                  <a:txBody>
                    <a:bodyPr/>
                    <a:lstStyle/>
                    <a:p>
                      <a:r>
                        <a:rPr lang="en-IE" dirty="0"/>
                        <a:t>%e or %E</a:t>
                      </a:r>
                      <a:endParaRPr lang="en-GB" dirty="0"/>
                    </a:p>
                  </a:txBody>
                  <a:tcPr/>
                </a:tc>
                <a:tc>
                  <a:txBody>
                    <a:bodyPr/>
                    <a:lstStyle/>
                    <a:p>
                      <a:r>
                        <a:rPr lang="en-IE" dirty="0"/>
                        <a:t>Exponential notation</a:t>
                      </a:r>
                      <a:endParaRPr lang="en-GB" dirty="0"/>
                    </a:p>
                  </a:txBody>
                  <a:tcPr/>
                </a:tc>
                <a:tc>
                  <a:txBody>
                    <a:bodyPr/>
                    <a:lstStyle/>
                    <a:p>
                      <a:r>
                        <a:rPr lang="en-IE" dirty="0"/>
                        <a:t>“%e” %100 ==1.000000e+01</a:t>
                      </a:r>
                      <a:endParaRPr lang="en-GB" dirty="0"/>
                    </a:p>
                  </a:txBody>
                  <a:tcPr/>
                </a:tc>
                <a:extLst>
                  <a:ext uri="{0D108BD9-81ED-4DB2-BD59-A6C34878D82A}">
                    <a16:rowId xmlns:a16="http://schemas.microsoft.com/office/drawing/2014/main" val="1115975107"/>
                  </a:ext>
                </a:extLst>
              </a:tr>
              <a:tr h="370840">
                <a:tc>
                  <a:txBody>
                    <a:bodyPr/>
                    <a:lstStyle/>
                    <a:p>
                      <a:r>
                        <a:rPr lang="en-IE" dirty="0"/>
                        <a:t>%f  or %F</a:t>
                      </a:r>
                      <a:endParaRPr lang="en-GB" dirty="0"/>
                    </a:p>
                  </a:txBody>
                  <a:tcPr/>
                </a:tc>
                <a:tc>
                  <a:txBody>
                    <a:bodyPr/>
                    <a:lstStyle/>
                    <a:p>
                      <a:r>
                        <a:rPr lang="en-IE" dirty="0"/>
                        <a:t>Floating point real number</a:t>
                      </a:r>
                      <a:endParaRPr lang="en-GB" dirty="0"/>
                    </a:p>
                  </a:txBody>
                  <a:tcPr/>
                </a:tc>
                <a:tc>
                  <a:txBody>
                    <a:bodyPr/>
                    <a:lstStyle/>
                    <a:p>
                      <a:r>
                        <a:rPr lang="en-IE" dirty="0"/>
                        <a:t>“%f” % 10.10==10.100000</a:t>
                      </a:r>
                      <a:endParaRPr lang="en-GB" dirty="0"/>
                    </a:p>
                  </a:txBody>
                  <a:tcPr/>
                </a:tc>
                <a:extLst>
                  <a:ext uri="{0D108BD9-81ED-4DB2-BD59-A6C34878D82A}">
                    <a16:rowId xmlns:a16="http://schemas.microsoft.com/office/drawing/2014/main" val="1602581612"/>
                  </a:ext>
                </a:extLst>
              </a:tr>
              <a:tr h="370840">
                <a:tc>
                  <a:txBody>
                    <a:bodyPr/>
                    <a:lstStyle/>
                    <a:p>
                      <a:r>
                        <a:rPr lang="en-IE" dirty="0"/>
                        <a:t>%c</a:t>
                      </a:r>
                      <a:endParaRPr lang="en-GB" dirty="0"/>
                    </a:p>
                  </a:txBody>
                  <a:tcPr/>
                </a:tc>
                <a:tc>
                  <a:txBody>
                    <a:bodyPr/>
                    <a:lstStyle/>
                    <a:p>
                      <a:r>
                        <a:rPr lang="en-IE" dirty="0"/>
                        <a:t>Character format</a:t>
                      </a:r>
                      <a:endParaRPr lang="en-GB" dirty="0"/>
                    </a:p>
                  </a:txBody>
                  <a:tcPr/>
                </a:tc>
                <a:tc>
                  <a:txBody>
                    <a:bodyPr/>
                    <a:lstStyle/>
                    <a:p>
                      <a:r>
                        <a:rPr lang="en-IE" dirty="0"/>
                        <a:t>“%c” %65 =‘A’</a:t>
                      </a:r>
                      <a:endParaRPr lang="en-GB" dirty="0"/>
                    </a:p>
                  </a:txBody>
                  <a:tcPr/>
                </a:tc>
                <a:extLst>
                  <a:ext uri="{0D108BD9-81ED-4DB2-BD59-A6C34878D82A}">
                    <a16:rowId xmlns:a16="http://schemas.microsoft.com/office/drawing/2014/main" val="830641331"/>
                  </a:ext>
                </a:extLst>
              </a:tr>
              <a:tr h="370840">
                <a:tc>
                  <a:txBody>
                    <a:bodyPr/>
                    <a:lstStyle/>
                    <a:p>
                      <a:r>
                        <a:rPr lang="en-IE" dirty="0"/>
                        <a:t>%s</a:t>
                      </a:r>
                      <a:endParaRPr lang="en-GB" dirty="0"/>
                    </a:p>
                  </a:txBody>
                  <a:tcPr/>
                </a:tc>
                <a:tc>
                  <a:txBody>
                    <a:bodyPr/>
                    <a:lstStyle/>
                    <a:p>
                      <a:r>
                        <a:rPr lang="en-IE" dirty="0"/>
                        <a:t>String format</a:t>
                      </a:r>
                      <a:endParaRPr lang="en-GB" dirty="0"/>
                    </a:p>
                  </a:txBody>
                  <a:tcPr/>
                </a:tc>
                <a:tc>
                  <a:txBody>
                    <a:bodyPr/>
                    <a:lstStyle/>
                    <a:p>
                      <a:r>
                        <a:rPr lang="en-IE" dirty="0"/>
                        <a:t>“%s there” %’Hi’ == “Hi there”</a:t>
                      </a:r>
                      <a:endParaRPr lang="en-GB" dirty="0"/>
                    </a:p>
                  </a:txBody>
                  <a:tcPr/>
                </a:tc>
                <a:extLst>
                  <a:ext uri="{0D108BD9-81ED-4DB2-BD59-A6C34878D82A}">
                    <a16:rowId xmlns:a16="http://schemas.microsoft.com/office/drawing/2014/main" val="3339415162"/>
                  </a:ext>
                </a:extLst>
              </a:tr>
            </a:tbl>
          </a:graphicData>
        </a:graphic>
      </p:graphicFrame>
    </p:spTree>
    <p:extLst>
      <p:ext uri="{BB962C8B-B14F-4D97-AF65-F5344CB8AC3E}">
        <p14:creationId xmlns:p14="http://schemas.microsoft.com/office/powerpoint/2010/main" val="12875035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6EED4-C592-461D-9AAE-12A0C158648C}"/>
              </a:ext>
            </a:extLst>
          </p:cNvPr>
          <p:cNvSpPr>
            <a:spLocks noGrp="1"/>
          </p:cNvSpPr>
          <p:nvPr>
            <p:ph type="title"/>
          </p:nvPr>
        </p:nvSpPr>
        <p:spPr>
          <a:xfrm>
            <a:off x="838200" y="136526"/>
            <a:ext cx="10515600" cy="681622"/>
          </a:xfrm>
        </p:spPr>
        <p:txBody>
          <a:bodyPr>
            <a:normAutofit/>
          </a:bodyPr>
          <a:lstStyle/>
          <a:p>
            <a:r>
              <a:rPr lang="en-IE" dirty="0"/>
              <a:t>5. Bitwise Left Shift Operator</a:t>
            </a:r>
            <a:endParaRPr lang="en-US" dirty="0"/>
          </a:p>
        </p:txBody>
      </p:sp>
      <p:sp>
        <p:nvSpPr>
          <p:cNvPr id="3" name="Content Placeholder 2">
            <a:extLst>
              <a:ext uri="{FF2B5EF4-FFF2-40B4-BE49-F238E27FC236}">
                <a16:creationId xmlns:a16="http://schemas.microsoft.com/office/drawing/2014/main" id="{63A9FB52-E581-4F92-B3B6-50ED137E3086}"/>
              </a:ext>
            </a:extLst>
          </p:cNvPr>
          <p:cNvSpPr>
            <a:spLocks noGrp="1"/>
          </p:cNvSpPr>
          <p:nvPr>
            <p:ph idx="1"/>
          </p:nvPr>
        </p:nvSpPr>
        <p:spPr>
          <a:xfrm>
            <a:off x="838200" y="939284"/>
            <a:ext cx="10515600" cy="1942279"/>
          </a:xfrm>
        </p:spPr>
        <p:txBody>
          <a:bodyPr>
            <a:normAutofit/>
          </a:bodyPr>
          <a:lstStyle/>
          <a:p>
            <a:r>
              <a:rPr lang="en-IE" sz="2000" dirty="0"/>
              <a:t>Python bitwise left shift operator shifts the left operand bits towards the left side for the given number of times in the right operand. </a:t>
            </a:r>
          </a:p>
          <a:p>
            <a:endParaRPr lang="en-IE" sz="2000" dirty="0"/>
          </a:p>
          <a:p>
            <a:r>
              <a:rPr lang="en-IE" sz="2000" dirty="0"/>
              <a:t>In simple terms, the binary number is appended with 0s at the end.</a:t>
            </a:r>
            <a:endParaRPr lang="en-US" sz="2000" dirty="0"/>
          </a:p>
        </p:txBody>
      </p:sp>
      <p:pic>
        <p:nvPicPr>
          <p:cNvPr id="7" name="Picture 6">
            <a:extLst>
              <a:ext uri="{FF2B5EF4-FFF2-40B4-BE49-F238E27FC236}">
                <a16:creationId xmlns:a16="http://schemas.microsoft.com/office/drawing/2014/main" id="{E9B95C60-C4C3-477D-A764-222CBD93AA1D}"/>
              </a:ext>
            </a:extLst>
          </p:cNvPr>
          <p:cNvPicPr>
            <a:picLocks noChangeAspect="1"/>
          </p:cNvPicPr>
          <p:nvPr/>
        </p:nvPicPr>
        <p:blipFill>
          <a:blip r:embed="rId2"/>
          <a:stretch>
            <a:fillRect/>
          </a:stretch>
        </p:blipFill>
        <p:spPr>
          <a:xfrm>
            <a:off x="6484427" y="3002699"/>
            <a:ext cx="1771650" cy="904875"/>
          </a:xfrm>
          <a:prstGeom prst="rect">
            <a:avLst/>
          </a:prstGeom>
        </p:spPr>
      </p:pic>
      <p:pic>
        <p:nvPicPr>
          <p:cNvPr id="9" name="Picture 8">
            <a:extLst>
              <a:ext uri="{FF2B5EF4-FFF2-40B4-BE49-F238E27FC236}">
                <a16:creationId xmlns:a16="http://schemas.microsoft.com/office/drawing/2014/main" id="{6CE3EFC3-36E1-4CFC-94B0-7BB11E29BB9E}"/>
              </a:ext>
            </a:extLst>
          </p:cNvPr>
          <p:cNvPicPr>
            <a:picLocks noChangeAspect="1"/>
          </p:cNvPicPr>
          <p:nvPr/>
        </p:nvPicPr>
        <p:blipFill rotWithShape="1">
          <a:blip r:embed="rId3"/>
          <a:srcRect t="20330"/>
          <a:stretch/>
        </p:blipFill>
        <p:spPr>
          <a:xfrm>
            <a:off x="6484427" y="3976438"/>
            <a:ext cx="4784344" cy="2078036"/>
          </a:xfrm>
          <a:prstGeom prst="rect">
            <a:avLst/>
          </a:prstGeom>
        </p:spPr>
      </p:pic>
      <p:pic>
        <p:nvPicPr>
          <p:cNvPr id="11" name="Picture 10">
            <a:extLst>
              <a:ext uri="{FF2B5EF4-FFF2-40B4-BE49-F238E27FC236}">
                <a16:creationId xmlns:a16="http://schemas.microsoft.com/office/drawing/2014/main" id="{519EB6CF-8DEA-4B80-94DB-2F43ABC5F15F}"/>
              </a:ext>
            </a:extLst>
          </p:cNvPr>
          <p:cNvPicPr>
            <a:picLocks noChangeAspect="1"/>
          </p:cNvPicPr>
          <p:nvPr/>
        </p:nvPicPr>
        <p:blipFill>
          <a:blip r:embed="rId4"/>
          <a:stretch>
            <a:fillRect/>
          </a:stretch>
        </p:blipFill>
        <p:spPr>
          <a:xfrm>
            <a:off x="383099" y="2881563"/>
            <a:ext cx="5324475" cy="3073604"/>
          </a:xfrm>
          <a:prstGeom prst="rect">
            <a:avLst/>
          </a:prstGeom>
        </p:spPr>
      </p:pic>
    </p:spTree>
    <p:extLst>
      <p:ext uri="{BB962C8B-B14F-4D97-AF65-F5344CB8AC3E}">
        <p14:creationId xmlns:p14="http://schemas.microsoft.com/office/powerpoint/2010/main" val="834317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883DF251-8BCC-4DC4-9E6D-D414F57A93F8}"/>
              </a:ext>
            </a:extLst>
          </p:cNvPr>
          <p:cNvPicPr>
            <a:picLocks noChangeAspect="1"/>
          </p:cNvPicPr>
          <p:nvPr/>
        </p:nvPicPr>
        <p:blipFill rotWithShape="1">
          <a:blip r:embed="rId2"/>
          <a:srcRect t="5829" r="3" b="19945"/>
          <a:stretch/>
        </p:blipFill>
        <p:spPr>
          <a:xfrm>
            <a:off x="565262" y="306582"/>
            <a:ext cx="10905066" cy="5594907"/>
          </a:xfrm>
          <a:prstGeom prst="rect">
            <a:avLst/>
          </a:prstGeom>
        </p:spPr>
      </p:pic>
    </p:spTree>
    <p:extLst>
      <p:ext uri="{BB962C8B-B14F-4D97-AF65-F5344CB8AC3E}">
        <p14:creationId xmlns:p14="http://schemas.microsoft.com/office/powerpoint/2010/main" val="2427933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29D0B-316A-4D4E-A7D1-F40972276BD3}"/>
              </a:ext>
            </a:extLst>
          </p:cNvPr>
          <p:cNvSpPr>
            <a:spLocks noGrp="1"/>
          </p:cNvSpPr>
          <p:nvPr>
            <p:ph type="title"/>
          </p:nvPr>
        </p:nvSpPr>
        <p:spPr>
          <a:xfrm>
            <a:off x="838200" y="184651"/>
            <a:ext cx="10515600" cy="447007"/>
          </a:xfrm>
        </p:spPr>
        <p:txBody>
          <a:bodyPr>
            <a:normAutofit fontScale="90000"/>
          </a:bodyPr>
          <a:lstStyle/>
          <a:p>
            <a:r>
              <a:rPr lang="en-IE" dirty="0"/>
              <a:t>6. Bitwise Right Shift Operator</a:t>
            </a:r>
            <a:endParaRPr lang="en-US" dirty="0"/>
          </a:p>
        </p:txBody>
      </p:sp>
      <p:sp>
        <p:nvSpPr>
          <p:cNvPr id="3" name="Content Placeholder 2">
            <a:extLst>
              <a:ext uri="{FF2B5EF4-FFF2-40B4-BE49-F238E27FC236}">
                <a16:creationId xmlns:a16="http://schemas.microsoft.com/office/drawing/2014/main" id="{87DF7902-A8B1-4764-A079-E77DBCB9E55C}"/>
              </a:ext>
            </a:extLst>
          </p:cNvPr>
          <p:cNvSpPr>
            <a:spLocks noGrp="1"/>
          </p:cNvSpPr>
          <p:nvPr>
            <p:ph idx="1"/>
          </p:nvPr>
        </p:nvSpPr>
        <p:spPr>
          <a:xfrm>
            <a:off x="647530" y="820256"/>
            <a:ext cx="11181737" cy="2797342"/>
          </a:xfrm>
        </p:spPr>
        <p:txBody>
          <a:bodyPr>
            <a:normAutofit/>
          </a:bodyPr>
          <a:lstStyle/>
          <a:p>
            <a:r>
              <a:rPr lang="en-IE" sz="2000" dirty="0"/>
              <a:t>Python right shift operator is exactly the opposite of the left shift operator. </a:t>
            </a:r>
          </a:p>
          <a:p>
            <a:endParaRPr lang="en-IE" sz="2000" dirty="0"/>
          </a:p>
          <a:p>
            <a:r>
              <a:rPr lang="en-IE" sz="2000" dirty="0"/>
              <a:t>Then left side operand bits are moved towards the right side for the given number of times. In simple terms, the right-side bits are removed.</a:t>
            </a:r>
          </a:p>
          <a:p>
            <a:endParaRPr lang="en-IE" sz="2000" dirty="0"/>
          </a:p>
          <a:p>
            <a:r>
              <a:rPr lang="en-IE" sz="2000" dirty="0"/>
              <a:t>After shifting the empty cells we have to fill with sign bit.( 0 for +</a:t>
            </a:r>
            <a:r>
              <a:rPr lang="en-IE" sz="2000" dirty="0" err="1"/>
              <a:t>ve</a:t>
            </a:r>
            <a:r>
              <a:rPr lang="en-IE" sz="2000" dirty="0"/>
              <a:t> and 1 for –</a:t>
            </a:r>
            <a:r>
              <a:rPr lang="en-IE" sz="2000" dirty="0" err="1"/>
              <a:t>ve</a:t>
            </a:r>
            <a:r>
              <a:rPr lang="en-IE" sz="2000" dirty="0"/>
              <a:t>)</a:t>
            </a:r>
          </a:p>
          <a:p>
            <a:endParaRPr lang="en-IE" sz="2000" dirty="0"/>
          </a:p>
          <a:p>
            <a:endParaRPr lang="en-US" sz="2000" dirty="0"/>
          </a:p>
        </p:txBody>
      </p:sp>
      <p:pic>
        <p:nvPicPr>
          <p:cNvPr id="7" name="Picture 6">
            <a:extLst>
              <a:ext uri="{FF2B5EF4-FFF2-40B4-BE49-F238E27FC236}">
                <a16:creationId xmlns:a16="http://schemas.microsoft.com/office/drawing/2014/main" id="{8C311685-D143-455F-AEC9-48FEE24E62C2}"/>
              </a:ext>
            </a:extLst>
          </p:cNvPr>
          <p:cNvPicPr>
            <a:picLocks noChangeAspect="1"/>
          </p:cNvPicPr>
          <p:nvPr/>
        </p:nvPicPr>
        <p:blipFill>
          <a:blip r:embed="rId2"/>
          <a:stretch>
            <a:fillRect/>
          </a:stretch>
        </p:blipFill>
        <p:spPr>
          <a:xfrm>
            <a:off x="5863193" y="3974237"/>
            <a:ext cx="1876425" cy="1066800"/>
          </a:xfrm>
          <a:prstGeom prst="rect">
            <a:avLst/>
          </a:prstGeom>
        </p:spPr>
      </p:pic>
      <p:pic>
        <p:nvPicPr>
          <p:cNvPr id="9" name="Picture 8">
            <a:extLst>
              <a:ext uri="{FF2B5EF4-FFF2-40B4-BE49-F238E27FC236}">
                <a16:creationId xmlns:a16="http://schemas.microsoft.com/office/drawing/2014/main" id="{397BB096-DD95-41FA-9989-C708BFF3ECCD}"/>
              </a:ext>
            </a:extLst>
          </p:cNvPr>
          <p:cNvPicPr>
            <a:picLocks noChangeAspect="1"/>
          </p:cNvPicPr>
          <p:nvPr/>
        </p:nvPicPr>
        <p:blipFill>
          <a:blip r:embed="rId3"/>
          <a:stretch>
            <a:fillRect/>
          </a:stretch>
        </p:blipFill>
        <p:spPr>
          <a:xfrm>
            <a:off x="7874300" y="4019682"/>
            <a:ext cx="4227464" cy="2232562"/>
          </a:xfrm>
          <a:prstGeom prst="rect">
            <a:avLst/>
          </a:prstGeom>
        </p:spPr>
      </p:pic>
      <p:pic>
        <p:nvPicPr>
          <p:cNvPr id="11" name="Picture 10">
            <a:extLst>
              <a:ext uri="{FF2B5EF4-FFF2-40B4-BE49-F238E27FC236}">
                <a16:creationId xmlns:a16="http://schemas.microsoft.com/office/drawing/2014/main" id="{CDE9CE6C-5FD5-4558-A978-AC77A65A5DFA}"/>
              </a:ext>
            </a:extLst>
          </p:cNvPr>
          <p:cNvPicPr>
            <a:picLocks noChangeAspect="1"/>
          </p:cNvPicPr>
          <p:nvPr/>
        </p:nvPicPr>
        <p:blipFill>
          <a:blip r:embed="rId4"/>
          <a:stretch>
            <a:fillRect/>
          </a:stretch>
        </p:blipFill>
        <p:spPr>
          <a:xfrm>
            <a:off x="647530" y="3906337"/>
            <a:ext cx="4802594" cy="2767012"/>
          </a:xfrm>
          <a:prstGeom prst="rect">
            <a:avLst/>
          </a:prstGeom>
        </p:spPr>
      </p:pic>
    </p:spTree>
    <p:extLst>
      <p:ext uri="{BB962C8B-B14F-4D97-AF65-F5344CB8AC3E}">
        <p14:creationId xmlns:p14="http://schemas.microsoft.com/office/powerpoint/2010/main" val="3487503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creen Recording 8">
            <a:hlinkClick r:id="" action="ppaction://media"/>
            <a:extLst>
              <a:ext uri="{FF2B5EF4-FFF2-40B4-BE49-F238E27FC236}">
                <a16:creationId xmlns:a16="http://schemas.microsoft.com/office/drawing/2014/main" id="{78D10CD8-A171-46B0-BCAF-938FA5213023}"/>
              </a:ext>
            </a:extLst>
          </p:cNvPr>
          <p:cNvPicPr>
            <a:picLocks noGrp="1" noChangeAspect="1"/>
          </p:cNvPicPr>
          <p:nvPr>
            <p:ph idx="1"/>
            <a:videoFile r:link="rId1"/>
            <p:extLst>
              <p:ext uri="{DAA4B4D4-6D71-4841-9C94-3DE7FCFB9230}">
                <p14:media xmlns:p14="http://schemas.microsoft.com/office/powerpoint/2010/main" r:embed="rId2">
                  <p14:trim end="10101.2358"/>
                </p14:media>
              </p:ext>
            </p:extLst>
          </p:nvPr>
        </p:nvPicPr>
        <p:blipFill>
          <a:blip r:embed="rId6"/>
          <a:stretch>
            <a:fillRect/>
          </a:stretch>
        </p:blipFill>
        <p:spPr>
          <a:xfrm>
            <a:off x="1428750" y="2046288"/>
            <a:ext cx="2627313" cy="1970087"/>
          </a:xfrm>
          <a:prstGeom prst="rect">
            <a:avLst/>
          </a:prstGeom>
        </p:spPr>
      </p:pic>
      <p:pic>
        <p:nvPicPr>
          <p:cNvPr id="12" name="Picture 11">
            <a:extLst>
              <a:ext uri="{FF2B5EF4-FFF2-40B4-BE49-F238E27FC236}">
                <a16:creationId xmlns:a16="http://schemas.microsoft.com/office/drawing/2014/main" id="{1495C9DE-A90D-474F-8E4C-91BA08E2686F}"/>
              </a:ext>
            </a:extLst>
          </p:cNvPr>
          <p:cNvPicPr>
            <a:picLocks noChangeAspect="1"/>
          </p:cNvPicPr>
          <p:nvPr/>
        </p:nvPicPr>
        <p:blipFill rotWithShape="1">
          <a:blip r:embed="rId7"/>
          <a:srcRect t="5292"/>
          <a:stretch/>
        </p:blipFill>
        <p:spPr>
          <a:xfrm>
            <a:off x="8135663" y="1950098"/>
            <a:ext cx="2066925" cy="1587692"/>
          </a:xfrm>
          <a:prstGeom prst="rect">
            <a:avLst/>
          </a:prstGeom>
        </p:spPr>
      </p:pic>
      <p:pic>
        <p:nvPicPr>
          <p:cNvPr id="13" name="Screen Recording 12">
            <a:hlinkClick r:id="" action="ppaction://media"/>
            <a:extLst>
              <a:ext uri="{FF2B5EF4-FFF2-40B4-BE49-F238E27FC236}">
                <a16:creationId xmlns:a16="http://schemas.microsoft.com/office/drawing/2014/main" id="{A0376743-3944-4EBB-9AA8-A06D3FD50C35}"/>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564063" y="847090"/>
            <a:ext cx="3063875" cy="5059363"/>
          </a:xfrm>
          <a:prstGeom prst="rect">
            <a:avLst/>
          </a:prstGeom>
        </p:spPr>
      </p:pic>
    </p:spTree>
    <p:extLst>
      <p:ext uri="{BB962C8B-B14F-4D97-AF65-F5344CB8AC3E}">
        <p14:creationId xmlns:p14="http://schemas.microsoft.com/office/powerpoint/2010/main" val="21403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5"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093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video>
              <p:cMediaNode vol="80000">
                <p:cTn id="17" fill="hold" display="0">
                  <p:stCondLst>
                    <p:cond delay="indefinite"/>
                  </p:stCondLst>
                </p:cTn>
                <p:tgtEl>
                  <p:spTgt spid="13"/>
                </p:tgtEl>
              </p:cMediaNode>
            </p:video>
            <p:seq concurrent="1" nextAc="seek">
              <p:cTn id="18" restart="whenNotActive" fill="hold" evtFilter="cancelBubble" nodeType="interactiveSeq">
                <p:stCondLst>
                  <p:cond evt="onClick" delay="0">
                    <p:tgtEl>
                      <p:spTgt spid="1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1190-6E05-404A-A881-C824A53BC381}"/>
              </a:ext>
            </a:extLst>
          </p:cNvPr>
          <p:cNvSpPr>
            <a:spLocks noGrp="1"/>
          </p:cNvSpPr>
          <p:nvPr>
            <p:ph type="title"/>
          </p:nvPr>
        </p:nvSpPr>
        <p:spPr>
          <a:xfrm>
            <a:off x="236621" y="160588"/>
            <a:ext cx="11718757" cy="771859"/>
          </a:xfrm>
        </p:spPr>
        <p:txBody>
          <a:bodyPr>
            <a:normAutofit/>
          </a:bodyPr>
          <a:lstStyle/>
          <a:p>
            <a:r>
              <a:rPr lang="en-US" sz="3600" dirty="0">
                <a:latin typeface="Courier New" panose="02070309020205020404" pitchFamily="49" charset="0"/>
                <a:cs typeface="Courier New" panose="02070309020205020404" pitchFamily="49" charset="0"/>
              </a:rPr>
              <a:t>Using bitwise operators for Boolean types</a:t>
            </a:r>
          </a:p>
        </p:txBody>
      </p:sp>
      <p:sp>
        <p:nvSpPr>
          <p:cNvPr id="3" name="Content Placeholder 2">
            <a:extLst>
              <a:ext uri="{FF2B5EF4-FFF2-40B4-BE49-F238E27FC236}">
                <a16:creationId xmlns:a16="http://schemas.microsoft.com/office/drawing/2014/main" id="{3D3ECFFC-9723-46AD-B6F9-6DEF99C0680C}"/>
              </a:ext>
            </a:extLst>
          </p:cNvPr>
          <p:cNvSpPr>
            <a:spLocks noGrp="1"/>
          </p:cNvSpPr>
          <p:nvPr>
            <p:ph idx="1"/>
          </p:nvPr>
        </p:nvSpPr>
        <p:spPr>
          <a:xfrm>
            <a:off x="415089" y="1300418"/>
            <a:ext cx="11142244" cy="1170238"/>
          </a:xfrm>
        </p:spPr>
        <p:txBody>
          <a:bodyPr/>
          <a:lstStyle/>
          <a:p>
            <a:r>
              <a:rPr lang="en-IE" dirty="0"/>
              <a:t>We can apply bitwise operators for </a:t>
            </a:r>
            <a:r>
              <a:rPr lang="en-IE" dirty="0" err="1"/>
              <a:t>boolean</a:t>
            </a:r>
            <a:r>
              <a:rPr lang="en-IE" dirty="0"/>
              <a:t> types also</a:t>
            </a:r>
          </a:p>
          <a:p>
            <a:endParaRPr lang="en-US" dirty="0"/>
          </a:p>
        </p:txBody>
      </p:sp>
      <p:pic>
        <p:nvPicPr>
          <p:cNvPr id="7" name="Picture 6">
            <a:extLst>
              <a:ext uri="{FF2B5EF4-FFF2-40B4-BE49-F238E27FC236}">
                <a16:creationId xmlns:a16="http://schemas.microsoft.com/office/drawing/2014/main" id="{CD5BB581-2671-49A6-BA6B-01B8E549027E}"/>
              </a:ext>
            </a:extLst>
          </p:cNvPr>
          <p:cNvPicPr>
            <a:picLocks noChangeAspect="1"/>
          </p:cNvPicPr>
          <p:nvPr/>
        </p:nvPicPr>
        <p:blipFill>
          <a:blip r:embed="rId2"/>
          <a:stretch>
            <a:fillRect/>
          </a:stretch>
        </p:blipFill>
        <p:spPr>
          <a:xfrm>
            <a:off x="1385635" y="2537836"/>
            <a:ext cx="4600576" cy="2700338"/>
          </a:xfrm>
          <a:prstGeom prst="rect">
            <a:avLst/>
          </a:prstGeom>
        </p:spPr>
      </p:pic>
    </p:spTree>
    <p:extLst>
      <p:ext uri="{BB962C8B-B14F-4D97-AF65-F5344CB8AC3E}">
        <p14:creationId xmlns:p14="http://schemas.microsoft.com/office/powerpoint/2010/main" val="1246742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B9BB0-D28F-4507-99D0-B87ADCBE0857}"/>
              </a:ext>
            </a:extLst>
          </p:cNvPr>
          <p:cNvSpPr>
            <a:spLocks noGrp="1"/>
          </p:cNvSpPr>
          <p:nvPr>
            <p:ph type="title"/>
          </p:nvPr>
        </p:nvSpPr>
        <p:spPr>
          <a:xfrm>
            <a:off x="1889518" y="562729"/>
            <a:ext cx="8638273" cy="768097"/>
          </a:xfrm>
        </p:spPr>
        <p:txBody>
          <a:bodyPr>
            <a:normAutofit fontScale="90000"/>
          </a:bodyPr>
          <a:lstStyle/>
          <a:p>
            <a:r>
              <a:rPr lang="en-IE" sz="3900" dirty="0"/>
              <a:t>Assignment operators</a:t>
            </a:r>
            <a:br>
              <a:rPr lang="en-IE" sz="3900" dirty="0"/>
            </a:br>
            <a:endParaRPr lang="en-US" sz="3900" dirty="0"/>
          </a:p>
        </p:txBody>
      </p:sp>
      <p:sp>
        <p:nvSpPr>
          <p:cNvPr id="7" name="Content Placeholder 6">
            <a:extLst>
              <a:ext uri="{FF2B5EF4-FFF2-40B4-BE49-F238E27FC236}">
                <a16:creationId xmlns:a16="http://schemas.microsoft.com/office/drawing/2014/main" id="{73C9641A-7C69-F2AE-656D-E2447CC260D5}"/>
              </a:ext>
            </a:extLst>
          </p:cNvPr>
          <p:cNvSpPr>
            <a:spLocks noGrp="1"/>
          </p:cNvSpPr>
          <p:nvPr>
            <p:ph idx="1"/>
          </p:nvPr>
        </p:nvSpPr>
        <p:spPr>
          <a:xfrm>
            <a:off x="2003996" y="1540189"/>
            <a:ext cx="8915400" cy="3777622"/>
          </a:xfrm>
          <a:solidFill>
            <a:schemeClr val="bg1"/>
          </a:solidFill>
        </p:spPr>
        <p:txBody>
          <a:bodyPr>
            <a:normAutofit/>
          </a:bodyPr>
          <a:lstStyle/>
          <a:p>
            <a:pPr marL="0" indent="0">
              <a:buNone/>
            </a:pPr>
            <a:r>
              <a:rPr lang="en-GB" dirty="0"/>
              <a:t>Assignment operators are used in Python to assign values to variables.</a:t>
            </a:r>
          </a:p>
          <a:p>
            <a:pPr marL="0" indent="0">
              <a:buNone/>
            </a:pPr>
            <a:endParaRPr lang="en-GB" dirty="0"/>
          </a:p>
          <a:p>
            <a:pPr marL="0" indent="0">
              <a:buNone/>
            </a:pPr>
            <a:r>
              <a:rPr lang="en-GB" dirty="0"/>
              <a:t>a = 5 is a simple assignment operator that assigns the value 5 on the right to the variable a on the left.</a:t>
            </a:r>
          </a:p>
          <a:p>
            <a:pPr marL="0" indent="0">
              <a:buNone/>
            </a:pPr>
            <a:endParaRPr lang="en-GB" dirty="0"/>
          </a:p>
          <a:p>
            <a:pPr marL="0" indent="0">
              <a:buNone/>
            </a:pPr>
            <a:r>
              <a:rPr lang="en-GB" dirty="0"/>
              <a:t>There are various compound operators in Python like a += 5 that adds to the variable and later assigns the same. It is equivalent to </a:t>
            </a:r>
          </a:p>
          <a:p>
            <a:pPr marL="0" indent="0">
              <a:buNone/>
            </a:pPr>
            <a:r>
              <a:rPr lang="en-GB" dirty="0"/>
              <a:t>	</a:t>
            </a:r>
          </a:p>
          <a:p>
            <a:pPr marL="0" indent="0">
              <a:buNone/>
            </a:pPr>
            <a:r>
              <a:rPr lang="en-GB" dirty="0"/>
              <a:t>	a = a + 5</a:t>
            </a:r>
          </a:p>
          <a:p>
            <a:pPr marL="0" indent="0">
              <a:buNone/>
            </a:pPr>
            <a:endParaRPr lang="en-GB" dirty="0"/>
          </a:p>
        </p:txBody>
      </p:sp>
    </p:spTree>
    <p:extLst>
      <p:ext uri="{BB962C8B-B14F-4D97-AF65-F5344CB8AC3E}">
        <p14:creationId xmlns:p14="http://schemas.microsoft.com/office/powerpoint/2010/main" val="1477905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BDCBCF-0710-4BB1-B0A1-97031ACE9DC0}"/>
              </a:ext>
            </a:extLst>
          </p:cNvPr>
          <p:cNvPicPr>
            <a:picLocks noChangeAspect="1"/>
          </p:cNvPicPr>
          <p:nvPr/>
        </p:nvPicPr>
        <p:blipFill>
          <a:blip r:embed="rId2"/>
          <a:stretch>
            <a:fillRect/>
          </a:stretch>
        </p:blipFill>
        <p:spPr>
          <a:xfrm>
            <a:off x="1910839" y="0"/>
            <a:ext cx="8370321" cy="6743700"/>
          </a:xfrm>
          <a:prstGeom prst="rect">
            <a:avLst/>
          </a:prstGeom>
        </p:spPr>
      </p:pic>
    </p:spTree>
    <p:extLst>
      <p:ext uri="{BB962C8B-B14F-4D97-AF65-F5344CB8AC3E}">
        <p14:creationId xmlns:p14="http://schemas.microsoft.com/office/powerpoint/2010/main" val="35456323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FE7E6-AAFB-49E1-B66B-C23AA5CD16EE}"/>
              </a:ext>
            </a:extLst>
          </p:cNvPr>
          <p:cNvSpPr>
            <a:spLocks noGrp="1"/>
          </p:cNvSpPr>
          <p:nvPr>
            <p:ph type="title"/>
          </p:nvPr>
        </p:nvSpPr>
        <p:spPr>
          <a:xfrm>
            <a:off x="1732499" y="563469"/>
            <a:ext cx="9863328" cy="789907"/>
          </a:xfrm>
        </p:spPr>
        <p:txBody>
          <a:bodyPr>
            <a:normAutofit/>
          </a:bodyPr>
          <a:lstStyle/>
          <a:p>
            <a:pPr algn="ctr"/>
            <a:r>
              <a:rPr lang="en-IE" dirty="0"/>
              <a:t>Special operators</a:t>
            </a:r>
            <a:endParaRPr lang="en-US" dirty="0"/>
          </a:p>
        </p:txBody>
      </p:sp>
      <p:sp>
        <p:nvSpPr>
          <p:cNvPr id="3" name="Text Placeholder 2">
            <a:extLst>
              <a:ext uri="{FF2B5EF4-FFF2-40B4-BE49-F238E27FC236}">
                <a16:creationId xmlns:a16="http://schemas.microsoft.com/office/drawing/2014/main" id="{7BC62D4D-00BF-4B18-8596-4FE9E91611C1}"/>
              </a:ext>
            </a:extLst>
          </p:cNvPr>
          <p:cNvSpPr>
            <a:spLocks noGrp="1"/>
          </p:cNvSpPr>
          <p:nvPr>
            <p:ph idx="1"/>
          </p:nvPr>
        </p:nvSpPr>
        <p:spPr>
          <a:xfrm>
            <a:off x="960424" y="1830646"/>
            <a:ext cx="11407478" cy="4068931"/>
          </a:xfrm>
        </p:spPr>
        <p:txBody>
          <a:bodyPr>
            <a:normAutofit/>
          </a:bodyPr>
          <a:lstStyle/>
          <a:p>
            <a:pPr>
              <a:lnSpc>
                <a:spcPct val="100000"/>
              </a:lnSpc>
            </a:pPr>
            <a:r>
              <a:rPr lang="en-IE" sz="2400" dirty="0"/>
              <a:t>Python language offers some special types of operators like the identity operator or the membership operator. They are described below with examples.</a:t>
            </a:r>
          </a:p>
          <a:p>
            <a:pPr>
              <a:lnSpc>
                <a:spcPct val="100000"/>
              </a:lnSpc>
            </a:pPr>
            <a:endParaRPr lang="en-IE" sz="2400" dirty="0"/>
          </a:p>
          <a:p>
            <a:pPr>
              <a:lnSpc>
                <a:spcPct val="100000"/>
              </a:lnSpc>
            </a:pPr>
            <a:r>
              <a:rPr lang="en-IE" sz="2400" dirty="0">
                <a:highlight>
                  <a:srgbClr val="00FFFF"/>
                </a:highlight>
              </a:rPr>
              <a:t>Identity operators</a:t>
            </a:r>
          </a:p>
          <a:p>
            <a:pPr>
              <a:lnSpc>
                <a:spcPct val="100000"/>
              </a:lnSpc>
            </a:pPr>
            <a:endParaRPr lang="en-IE" sz="2400" dirty="0">
              <a:highlight>
                <a:srgbClr val="00FFFF"/>
              </a:highlight>
            </a:endParaRPr>
          </a:p>
          <a:p>
            <a:pPr>
              <a:lnSpc>
                <a:spcPct val="100000"/>
              </a:lnSpc>
            </a:pPr>
            <a:r>
              <a:rPr lang="en-IE" sz="2400" dirty="0">
                <a:highlight>
                  <a:srgbClr val="00FFFF"/>
                </a:highlight>
              </a:rPr>
              <a:t>is</a:t>
            </a:r>
            <a:r>
              <a:rPr lang="en-IE" sz="2400" dirty="0"/>
              <a:t> and </a:t>
            </a:r>
            <a:r>
              <a:rPr lang="en-IE" sz="2400" dirty="0">
                <a:highlight>
                  <a:srgbClr val="00FFFF"/>
                </a:highlight>
              </a:rPr>
              <a:t>is not </a:t>
            </a:r>
            <a:r>
              <a:rPr lang="en-IE" sz="2400" dirty="0"/>
              <a:t>are the identity operators in Python. They are used to check if two values (or variables) are located on the same part of the memory. Two variables that are equal does not imply that they are identical.</a:t>
            </a:r>
            <a:endParaRPr lang="en-US" sz="2400" dirty="0"/>
          </a:p>
        </p:txBody>
      </p:sp>
    </p:spTree>
    <p:extLst>
      <p:ext uri="{BB962C8B-B14F-4D97-AF65-F5344CB8AC3E}">
        <p14:creationId xmlns:p14="http://schemas.microsoft.com/office/powerpoint/2010/main" val="3995538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A1880-D04F-4C37-BD0E-9CBD0C51E4B3}"/>
              </a:ext>
            </a:extLst>
          </p:cNvPr>
          <p:cNvSpPr>
            <a:spLocks noGrp="1"/>
          </p:cNvSpPr>
          <p:nvPr>
            <p:ph type="title"/>
          </p:nvPr>
        </p:nvSpPr>
        <p:spPr/>
        <p:txBody>
          <a:bodyPr/>
          <a:lstStyle/>
          <a:p>
            <a:r>
              <a:rPr lang="en-US" dirty="0"/>
              <a:t>Identity Operators</a:t>
            </a:r>
          </a:p>
        </p:txBody>
      </p:sp>
      <p:pic>
        <p:nvPicPr>
          <p:cNvPr id="6" name="Picture 5">
            <a:extLst>
              <a:ext uri="{FF2B5EF4-FFF2-40B4-BE49-F238E27FC236}">
                <a16:creationId xmlns:a16="http://schemas.microsoft.com/office/drawing/2014/main" id="{8145E334-45FC-44C3-A390-2D8563F4E7C2}"/>
              </a:ext>
            </a:extLst>
          </p:cNvPr>
          <p:cNvPicPr>
            <a:picLocks noChangeAspect="1"/>
          </p:cNvPicPr>
          <p:nvPr/>
        </p:nvPicPr>
        <p:blipFill rotWithShape="1">
          <a:blip r:embed="rId2"/>
          <a:srcRect r="19226"/>
          <a:stretch/>
        </p:blipFill>
        <p:spPr>
          <a:xfrm>
            <a:off x="1050322" y="2067177"/>
            <a:ext cx="9564669" cy="2678824"/>
          </a:xfrm>
          <a:prstGeom prst="rect">
            <a:avLst/>
          </a:prstGeom>
        </p:spPr>
      </p:pic>
    </p:spTree>
    <p:extLst>
      <p:ext uri="{BB962C8B-B14F-4D97-AF65-F5344CB8AC3E}">
        <p14:creationId xmlns:p14="http://schemas.microsoft.com/office/powerpoint/2010/main" val="2379526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D3151E-E90D-499C-9315-ADD49AC638F7}"/>
              </a:ext>
            </a:extLst>
          </p:cNvPr>
          <p:cNvPicPr>
            <a:picLocks noChangeAspect="1"/>
          </p:cNvPicPr>
          <p:nvPr/>
        </p:nvPicPr>
        <p:blipFill rotWithShape="1">
          <a:blip r:embed="rId3"/>
          <a:srcRect t="8750"/>
          <a:stretch/>
        </p:blipFill>
        <p:spPr>
          <a:xfrm>
            <a:off x="7407111" y="1473096"/>
            <a:ext cx="4383928" cy="5055367"/>
          </a:xfrm>
          <a:prstGeom prst="rect">
            <a:avLst/>
          </a:prstGeom>
        </p:spPr>
      </p:pic>
      <p:sp>
        <p:nvSpPr>
          <p:cNvPr id="8" name="TextBox 7">
            <a:extLst>
              <a:ext uri="{FF2B5EF4-FFF2-40B4-BE49-F238E27FC236}">
                <a16:creationId xmlns:a16="http://schemas.microsoft.com/office/drawing/2014/main" id="{5A443E0B-7F7D-455E-B97F-651838E8676B}"/>
              </a:ext>
            </a:extLst>
          </p:cNvPr>
          <p:cNvSpPr txBox="1"/>
          <p:nvPr/>
        </p:nvSpPr>
        <p:spPr>
          <a:xfrm>
            <a:off x="935055" y="1843950"/>
            <a:ext cx="6312608" cy="3170099"/>
          </a:xfrm>
          <a:prstGeom prst="rect">
            <a:avLst/>
          </a:prstGeom>
          <a:solidFill>
            <a:schemeClr val="bg1"/>
          </a:solidFill>
        </p:spPr>
        <p:txBody>
          <a:bodyPr wrap="square">
            <a:spAutoFit/>
          </a:bodyPr>
          <a:lstStyle/>
          <a:p>
            <a:r>
              <a:rPr lang="en-IE" sz="2000" dirty="0">
                <a:latin typeface="Courier New" panose="02070309020205020404" pitchFamily="49" charset="0"/>
                <a:cs typeface="Courier New" panose="02070309020205020404" pitchFamily="49" charset="0"/>
              </a:rPr>
              <a:t>Here, we see that x1 and y1 are integers of the same values, so they are equal as well as identical. Same is the case with x2 and y2 (strings).</a:t>
            </a:r>
          </a:p>
          <a:p>
            <a:pPr marL="228594" indent="-228594">
              <a:buFont typeface="Arial" panose="020B0604020202020204" pitchFamily="34" charset="0"/>
              <a:buChar char="•"/>
            </a:pPr>
            <a:endParaRPr lang="en-IE" sz="2000" dirty="0">
              <a:latin typeface="Courier New" panose="02070309020205020404" pitchFamily="49" charset="0"/>
              <a:cs typeface="Courier New" panose="02070309020205020404" pitchFamily="49" charset="0"/>
            </a:endParaRPr>
          </a:p>
          <a:p>
            <a:pPr marL="228594" indent="-228594">
              <a:buFont typeface="Arial" panose="020B0604020202020204" pitchFamily="34" charset="0"/>
              <a:buChar char="•"/>
            </a:pPr>
            <a:endParaRPr lang="en-IE" sz="2000" dirty="0">
              <a:latin typeface="Courier New" panose="02070309020205020404" pitchFamily="49" charset="0"/>
              <a:cs typeface="Courier New" panose="02070309020205020404" pitchFamily="49" charset="0"/>
            </a:endParaRPr>
          </a:p>
          <a:p>
            <a:r>
              <a:rPr lang="en-IE" sz="2000" dirty="0">
                <a:latin typeface="Courier New" panose="02070309020205020404" pitchFamily="49" charset="0"/>
                <a:cs typeface="Courier New" panose="02070309020205020404" pitchFamily="49" charset="0"/>
              </a:rPr>
              <a:t>But x3 and y3 are lists. They are equal but not identical. It is because the interpreter locates them separately in memory although they are equal.</a:t>
            </a:r>
            <a:endParaRPr lang="en-US" sz="20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1534FE87-71BF-4DFA-874D-459AE6F09FF5}"/>
              </a:ext>
            </a:extLst>
          </p:cNvPr>
          <p:cNvSpPr>
            <a:spLocks noGrp="1"/>
          </p:cNvSpPr>
          <p:nvPr>
            <p:ph type="title"/>
          </p:nvPr>
        </p:nvSpPr>
        <p:spPr>
          <a:xfrm>
            <a:off x="1830925" y="605822"/>
            <a:ext cx="8911687" cy="741394"/>
          </a:xfrm>
        </p:spPr>
        <p:txBody>
          <a:bodyPr/>
          <a:lstStyle/>
          <a:p>
            <a:r>
              <a:rPr lang="en-US" dirty="0"/>
              <a:t>Identity Operators</a:t>
            </a:r>
          </a:p>
        </p:txBody>
      </p:sp>
    </p:spTree>
    <p:extLst>
      <p:ext uri="{BB962C8B-B14F-4D97-AF65-F5344CB8AC3E}">
        <p14:creationId xmlns:p14="http://schemas.microsoft.com/office/powerpoint/2010/main" val="2673497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64131-DA39-43DD-99CB-91AD3195A148}"/>
              </a:ext>
            </a:extLst>
          </p:cNvPr>
          <p:cNvSpPr>
            <a:spLocks noGrp="1"/>
          </p:cNvSpPr>
          <p:nvPr>
            <p:ph type="title"/>
          </p:nvPr>
        </p:nvSpPr>
        <p:spPr>
          <a:xfrm>
            <a:off x="1708819" y="553984"/>
            <a:ext cx="10353762" cy="706369"/>
          </a:xfrm>
        </p:spPr>
        <p:txBody>
          <a:bodyPr>
            <a:normAutofit/>
          </a:bodyPr>
          <a:lstStyle/>
          <a:p>
            <a:r>
              <a:rPr lang="en-IE" dirty="0"/>
              <a:t>% (String Formatting(modulo) Operator)</a:t>
            </a:r>
            <a:endParaRPr lang="en-US" dirty="0"/>
          </a:p>
        </p:txBody>
      </p:sp>
      <p:sp>
        <p:nvSpPr>
          <p:cNvPr id="3" name="Content Placeholder 2">
            <a:extLst>
              <a:ext uri="{FF2B5EF4-FFF2-40B4-BE49-F238E27FC236}">
                <a16:creationId xmlns:a16="http://schemas.microsoft.com/office/drawing/2014/main" id="{B1B64B72-1FAE-4755-B0A7-1D1B809CED92}"/>
              </a:ext>
            </a:extLst>
          </p:cNvPr>
          <p:cNvSpPr>
            <a:spLocks noGrp="1"/>
          </p:cNvSpPr>
          <p:nvPr>
            <p:ph idx="1"/>
          </p:nvPr>
        </p:nvSpPr>
        <p:spPr>
          <a:xfrm>
            <a:off x="983395" y="1522481"/>
            <a:ext cx="10515600" cy="1196335"/>
          </a:xfrm>
          <a:solidFill>
            <a:schemeClr val="bg1"/>
          </a:solidFill>
        </p:spPr>
        <p:txBody>
          <a:bodyPr>
            <a:normAutofit/>
          </a:bodyPr>
          <a:lstStyle/>
          <a:p>
            <a:pPr marL="0" indent="0">
              <a:buNone/>
            </a:pPr>
            <a:r>
              <a:rPr lang="en-IE" dirty="0"/>
              <a:t>Formats the string according to the specified format.</a:t>
            </a:r>
          </a:p>
          <a:p>
            <a:pPr marL="0" indent="0">
              <a:buNone/>
            </a:pPr>
            <a:r>
              <a:rPr lang="en-IE" dirty="0"/>
              <a:t>The general syntax for a format placeholder is</a:t>
            </a:r>
          </a:p>
          <a:p>
            <a:pPr marL="457200" lvl="1" indent="0">
              <a:buNone/>
            </a:pPr>
            <a:r>
              <a:rPr lang="en-IE" dirty="0"/>
              <a:t> %[flags][width][.precision]type </a:t>
            </a:r>
          </a:p>
          <a:p>
            <a:pPr marL="450000" lvl="1" indent="0">
              <a:buNone/>
            </a:pPr>
            <a:endParaRPr lang="en-IE" dirty="0"/>
          </a:p>
          <a:p>
            <a:pPr marL="36900" indent="0">
              <a:buNone/>
            </a:pPr>
            <a:endParaRPr lang="en-US" dirty="0"/>
          </a:p>
        </p:txBody>
      </p:sp>
      <p:pic>
        <p:nvPicPr>
          <p:cNvPr id="6" name="Picture 5">
            <a:extLst>
              <a:ext uri="{FF2B5EF4-FFF2-40B4-BE49-F238E27FC236}">
                <a16:creationId xmlns:a16="http://schemas.microsoft.com/office/drawing/2014/main" id="{769663ED-42A5-4FA0-8370-F03017152903}"/>
              </a:ext>
            </a:extLst>
          </p:cNvPr>
          <p:cNvPicPr>
            <a:picLocks noChangeAspect="1"/>
          </p:cNvPicPr>
          <p:nvPr/>
        </p:nvPicPr>
        <p:blipFill rotWithShape="1">
          <a:blip r:embed="rId3"/>
          <a:srcRect t="31768"/>
          <a:stretch/>
        </p:blipFill>
        <p:spPr>
          <a:xfrm>
            <a:off x="2512714" y="3441359"/>
            <a:ext cx="9218525" cy="2879133"/>
          </a:xfrm>
          <a:prstGeom prst="rect">
            <a:avLst/>
          </a:prstGeom>
        </p:spPr>
      </p:pic>
      <p:pic>
        <p:nvPicPr>
          <p:cNvPr id="7" name="Picture 6">
            <a:extLst>
              <a:ext uri="{FF2B5EF4-FFF2-40B4-BE49-F238E27FC236}">
                <a16:creationId xmlns:a16="http://schemas.microsoft.com/office/drawing/2014/main" id="{F1FB9AF3-00B3-41DE-A68A-2880F8CEF07D}"/>
              </a:ext>
            </a:extLst>
          </p:cNvPr>
          <p:cNvPicPr>
            <a:picLocks noChangeAspect="1"/>
          </p:cNvPicPr>
          <p:nvPr/>
        </p:nvPicPr>
        <p:blipFill rotWithShape="1">
          <a:blip r:embed="rId4"/>
          <a:srcRect b="84604"/>
          <a:stretch/>
        </p:blipFill>
        <p:spPr>
          <a:xfrm>
            <a:off x="2512714" y="2946177"/>
            <a:ext cx="7036154" cy="495182"/>
          </a:xfrm>
          <a:prstGeom prst="rect">
            <a:avLst/>
          </a:prstGeom>
        </p:spPr>
      </p:pic>
    </p:spTree>
    <p:extLst>
      <p:ext uri="{BB962C8B-B14F-4D97-AF65-F5344CB8AC3E}">
        <p14:creationId xmlns:p14="http://schemas.microsoft.com/office/powerpoint/2010/main" val="25742352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757FD-CBA8-4A17-9BE5-5B55A32509ED}"/>
              </a:ext>
            </a:extLst>
          </p:cNvPr>
          <p:cNvSpPr>
            <a:spLocks noGrp="1"/>
          </p:cNvSpPr>
          <p:nvPr>
            <p:ph type="title"/>
          </p:nvPr>
        </p:nvSpPr>
        <p:spPr>
          <a:xfrm>
            <a:off x="1656268" y="603504"/>
            <a:ext cx="9572564" cy="653716"/>
          </a:xfrm>
        </p:spPr>
        <p:txBody>
          <a:bodyPr>
            <a:normAutofit/>
          </a:bodyPr>
          <a:lstStyle/>
          <a:p>
            <a:r>
              <a:rPr lang="en-IE" sz="3200" dirty="0"/>
              <a:t>Difference Between “==” and “IS” Operator</a:t>
            </a:r>
            <a:endParaRPr lang="en-US" sz="3200" dirty="0"/>
          </a:p>
        </p:txBody>
      </p:sp>
      <p:sp>
        <p:nvSpPr>
          <p:cNvPr id="3" name="Content Placeholder 2">
            <a:extLst>
              <a:ext uri="{FF2B5EF4-FFF2-40B4-BE49-F238E27FC236}">
                <a16:creationId xmlns:a16="http://schemas.microsoft.com/office/drawing/2014/main" id="{56815EEB-6E23-4C55-84F7-8675C25B4971}"/>
              </a:ext>
            </a:extLst>
          </p:cNvPr>
          <p:cNvSpPr>
            <a:spLocks noGrp="1"/>
          </p:cNvSpPr>
          <p:nvPr>
            <p:ph idx="1"/>
          </p:nvPr>
        </p:nvSpPr>
        <p:spPr>
          <a:xfrm>
            <a:off x="750049" y="1736342"/>
            <a:ext cx="6081072" cy="3658378"/>
          </a:xfrm>
          <a:solidFill>
            <a:schemeClr val="bg1"/>
          </a:solidFill>
        </p:spPr>
        <p:txBody>
          <a:bodyPr anchor="ctr">
            <a:normAutofit fontScale="92500" lnSpcReduction="20000"/>
          </a:bodyPr>
          <a:lstStyle/>
          <a:p>
            <a:pPr marL="0" indent="0">
              <a:lnSpc>
                <a:spcPct val="110000"/>
              </a:lnSpc>
              <a:buNone/>
            </a:pPr>
            <a:r>
              <a:rPr lang="en-IE" sz="2000" dirty="0">
                <a:latin typeface="Courier New" panose="02070309020205020404" pitchFamily="49" charset="0"/>
                <a:cs typeface="Courier New" panose="02070309020205020404" pitchFamily="49" charset="0"/>
              </a:rPr>
              <a:t>Identity operator (“is” and “is not”) is used to compare the object’s memory location. When an object is created in memory a unique memory address is allocated to that object.</a:t>
            </a:r>
          </a:p>
          <a:p>
            <a:pPr>
              <a:lnSpc>
                <a:spcPct val="110000"/>
              </a:lnSpc>
            </a:pPr>
            <a:endParaRPr lang="en-IE" sz="2000" dirty="0">
              <a:latin typeface="Courier New" panose="02070309020205020404" pitchFamily="49" charset="0"/>
              <a:cs typeface="Courier New" panose="02070309020205020404" pitchFamily="49" charset="0"/>
            </a:endParaRPr>
          </a:p>
          <a:p>
            <a:pPr marL="0" indent="0">
              <a:lnSpc>
                <a:spcPct val="110000"/>
              </a:lnSpc>
              <a:buNone/>
            </a:pPr>
            <a:r>
              <a:rPr lang="en-IE" sz="2000" dirty="0">
                <a:latin typeface="Courier New" panose="02070309020205020404" pitchFamily="49" charset="0"/>
                <a:cs typeface="Courier New" panose="02070309020205020404" pitchFamily="49" charset="0"/>
              </a:rPr>
              <a:t>‘==’ compares if both the object values are identical or not.</a:t>
            </a:r>
          </a:p>
          <a:p>
            <a:pPr>
              <a:lnSpc>
                <a:spcPct val="110000"/>
              </a:lnSpc>
            </a:pPr>
            <a:endParaRPr lang="en-IE" sz="2000" dirty="0">
              <a:latin typeface="Courier New" panose="02070309020205020404" pitchFamily="49" charset="0"/>
              <a:cs typeface="Courier New" panose="02070309020205020404" pitchFamily="49" charset="0"/>
            </a:endParaRPr>
          </a:p>
          <a:p>
            <a:pPr marL="0" indent="0">
              <a:lnSpc>
                <a:spcPct val="110000"/>
              </a:lnSpc>
              <a:buNone/>
            </a:pPr>
            <a:r>
              <a:rPr lang="en-IE" sz="2000" dirty="0">
                <a:latin typeface="Courier New" panose="02070309020205020404" pitchFamily="49" charset="0"/>
                <a:cs typeface="Courier New" panose="02070309020205020404" pitchFamily="49" charset="0"/>
              </a:rPr>
              <a:t>‘is’ compares if both the object belongs to the same memory location.</a:t>
            </a:r>
            <a:endParaRPr lang="en-US" sz="2000"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2B6BEB1C-9DB8-4099-8FF9-19B0F5D54FB7}"/>
              </a:ext>
            </a:extLst>
          </p:cNvPr>
          <p:cNvPicPr>
            <a:picLocks noChangeAspect="1"/>
          </p:cNvPicPr>
          <p:nvPr/>
        </p:nvPicPr>
        <p:blipFill rotWithShape="1">
          <a:blip r:embed="rId2"/>
          <a:srcRect l="1679" t="2370"/>
          <a:stretch/>
        </p:blipFill>
        <p:spPr>
          <a:xfrm>
            <a:off x="7007715" y="2108392"/>
            <a:ext cx="4851083" cy="2914278"/>
          </a:xfrm>
          <a:prstGeom prst="rect">
            <a:avLst/>
          </a:prstGeom>
        </p:spPr>
      </p:pic>
    </p:spTree>
    <p:extLst>
      <p:ext uri="{BB962C8B-B14F-4D97-AF65-F5344CB8AC3E}">
        <p14:creationId xmlns:p14="http://schemas.microsoft.com/office/powerpoint/2010/main" val="7910251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2915E-610E-441D-BC2D-D3828BB665D5}"/>
              </a:ext>
            </a:extLst>
          </p:cNvPr>
          <p:cNvSpPr>
            <a:spLocks noGrp="1"/>
          </p:cNvSpPr>
          <p:nvPr>
            <p:ph type="title"/>
          </p:nvPr>
        </p:nvSpPr>
        <p:spPr>
          <a:xfrm>
            <a:off x="550444" y="289260"/>
            <a:ext cx="11091111" cy="645375"/>
          </a:xfrm>
        </p:spPr>
        <p:txBody>
          <a:bodyPr>
            <a:normAutofit/>
          </a:bodyPr>
          <a:lstStyle/>
          <a:p>
            <a:r>
              <a:rPr lang="en-IE" sz="3200" dirty="0"/>
              <a:t>Difference Between “==” and “IS” Operator</a:t>
            </a:r>
            <a:endParaRPr lang="en-US" sz="3200" dirty="0"/>
          </a:p>
        </p:txBody>
      </p:sp>
      <p:pic>
        <p:nvPicPr>
          <p:cNvPr id="7" name="Content Placeholder 6">
            <a:extLst>
              <a:ext uri="{FF2B5EF4-FFF2-40B4-BE49-F238E27FC236}">
                <a16:creationId xmlns:a16="http://schemas.microsoft.com/office/drawing/2014/main" id="{4E826E5D-5805-4E2B-B623-0CB578083B9B}"/>
              </a:ext>
            </a:extLst>
          </p:cNvPr>
          <p:cNvPicPr>
            <a:picLocks noGrp="1" noChangeAspect="1"/>
          </p:cNvPicPr>
          <p:nvPr>
            <p:ph idx="1"/>
          </p:nvPr>
        </p:nvPicPr>
        <p:blipFill>
          <a:blip r:embed="rId3"/>
          <a:stretch>
            <a:fillRect/>
          </a:stretch>
        </p:blipFill>
        <p:spPr>
          <a:xfrm>
            <a:off x="808120" y="1156285"/>
            <a:ext cx="7439025" cy="2057400"/>
          </a:xfrm>
        </p:spPr>
      </p:pic>
      <p:pic>
        <p:nvPicPr>
          <p:cNvPr id="9" name="Picture 8">
            <a:extLst>
              <a:ext uri="{FF2B5EF4-FFF2-40B4-BE49-F238E27FC236}">
                <a16:creationId xmlns:a16="http://schemas.microsoft.com/office/drawing/2014/main" id="{75B5A26B-9591-4F50-9D6B-07111954CDD5}"/>
              </a:ext>
            </a:extLst>
          </p:cNvPr>
          <p:cNvPicPr>
            <a:picLocks noChangeAspect="1"/>
          </p:cNvPicPr>
          <p:nvPr/>
        </p:nvPicPr>
        <p:blipFill>
          <a:blip r:embed="rId4"/>
          <a:stretch>
            <a:fillRect/>
          </a:stretch>
        </p:blipFill>
        <p:spPr>
          <a:xfrm>
            <a:off x="7622005" y="3350906"/>
            <a:ext cx="4019550" cy="2762250"/>
          </a:xfrm>
          <a:prstGeom prst="rect">
            <a:avLst/>
          </a:prstGeom>
        </p:spPr>
      </p:pic>
      <p:sp>
        <p:nvSpPr>
          <p:cNvPr id="11" name="TextBox 10">
            <a:extLst>
              <a:ext uri="{FF2B5EF4-FFF2-40B4-BE49-F238E27FC236}">
                <a16:creationId xmlns:a16="http://schemas.microsoft.com/office/drawing/2014/main" id="{B5CFBEA7-156C-4B24-A8CD-8C9DD5306A0F}"/>
              </a:ext>
            </a:extLst>
          </p:cNvPr>
          <p:cNvSpPr txBox="1"/>
          <p:nvPr/>
        </p:nvSpPr>
        <p:spPr>
          <a:xfrm>
            <a:off x="808120" y="3854868"/>
            <a:ext cx="6536907" cy="1754326"/>
          </a:xfrm>
          <a:prstGeom prst="rect">
            <a:avLst/>
          </a:prstGeom>
          <a:noFill/>
        </p:spPr>
        <p:txBody>
          <a:bodyPr wrap="square">
            <a:spAutoFit/>
          </a:bodyPr>
          <a:lstStyle/>
          <a:p>
            <a:r>
              <a:rPr lang="en-IE" dirty="0">
                <a:latin typeface="Courier New" panose="02070309020205020404" pitchFamily="49" charset="0"/>
                <a:cs typeface="Courier New" panose="02070309020205020404" pitchFamily="49" charset="0"/>
              </a:rPr>
              <a:t>When I compare Name and Name1 or Name2 using the identity operator what it does at the backend is it simply runs “id(Name) == id(Name2)”. Since id(Name) and id(Name2) both share the same memory location, it returns True.</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80594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00A4A-F5C1-456F-B056-BE7D71F7592F}"/>
              </a:ext>
            </a:extLst>
          </p:cNvPr>
          <p:cNvSpPr>
            <a:spLocks noGrp="1"/>
          </p:cNvSpPr>
          <p:nvPr>
            <p:ph type="title"/>
          </p:nvPr>
        </p:nvSpPr>
        <p:spPr>
          <a:xfrm>
            <a:off x="1770888" y="587550"/>
            <a:ext cx="10515600" cy="699670"/>
          </a:xfrm>
        </p:spPr>
        <p:txBody>
          <a:bodyPr>
            <a:normAutofit/>
          </a:bodyPr>
          <a:lstStyle/>
          <a:p>
            <a:r>
              <a:rPr lang="en-IE" dirty="0">
                <a:solidFill>
                  <a:schemeClr val="tx1"/>
                </a:solidFill>
              </a:rPr>
              <a:t>Membership operators</a:t>
            </a:r>
            <a:endParaRPr lang="en-US" dirty="0">
              <a:solidFill>
                <a:schemeClr val="tx1"/>
              </a:solidFill>
            </a:endParaRPr>
          </a:p>
        </p:txBody>
      </p:sp>
      <p:sp>
        <p:nvSpPr>
          <p:cNvPr id="3" name="Text Placeholder 2">
            <a:extLst>
              <a:ext uri="{FF2B5EF4-FFF2-40B4-BE49-F238E27FC236}">
                <a16:creationId xmlns:a16="http://schemas.microsoft.com/office/drawing/2014/main" id="{E1606E9A-C32A-4930-8762-722D2EC85BF6}"/>
              </a:ext>
            </a:extLst>
          </p:cNvPr>
          <p:cNvSpPr>
            <a:spLocks noGrp="1"/>
          </p:cNvSpPr>
          <p:nvPr>
            <p:ph idx="1"/>
          </p:nvPr>
        </p:nvSpPr>
        <p:spPr>
          <a:xfrm>
            <a:off x="1261563" y="1543335"/>
            <a:ext cx="10353762" cy="2284954"/>
          </a:xfrm>
          <a:solidFill>
            <a:schemeClr val="bg1"/>
          </a:solidFill>
        </p:spPr>
        <p:txBody>
          <a:bodyPr>
            <a:normAutofit/>
          </a:bodyPr>
          <a:lstStyle/>
          <a:p>
            <a:pPr marL="0" indent="0">
              <a:buNone/>
            </a:pPr>
            <a:r>
              <a:rPr lang="en-IE" sz="2400" dirty="0">
                <a:solidFill>
                  <a:schemeClr val="tx2">
                    <a:lumMod val="10000"/>
                  </a:schemeClr>
                </a:solidFill>
                <a:highlight>
                  <a:srgbClr val="FFFF00"/>
                </a:highlight>
              </a:rPr>
              <a:t>in</a:t>
            </a:r>
            <a:r>
              <a:rPr lang="en-IE" sz="2400" dirty="0"/>
              <a:t> and </a:t>
            </a:r>
            <a:r>
              <a:rPr lang="en-IE" sz="2400" dirty="0">
                <a:solidFill>
                  <a:schemeClr val="tx2">
                    <a:lumMod val="10000"/>
                  </a:schemeClr>
                </a:solidFill>
                <a:highlight>
                  <a:srgbClr val="FFFF00"/>
                </a:highlight>
              </a:rPr>
              <a:t>not in </a:t>
            </a:r>
            <a:r>
              <a:rPr lang="en-IE" sz="2400" dirty="0"/>
              <a:t>are the membership operators in Python. They are used to test whether a value or variable is found in a sequence (string, list, tuple, set and dictionary).</a:t>
            </a:r>
          </a:p>
          <a:p>
            <a:endParaRPr lang="en-IE" sz="2400" dirty="0"/>
          </a:p>
          <a:p>
            <a:pPr marL="0" indent="0">
              <a:buNone/>
            </a:pPr>
            <a:r>
              <a:rPr lang="en-IE" sz="2400" dirty="0"/>
              <a:t>In a dictionary we can only test for presence of key, not the value.</a:t>
            </a:r>
            <a:endParaRPr lang="en-US" sz="2400" dirty="0"/>
          </a:p>
        </p:txBody>
      </p:sp>
      <p:pic>
        <p:nvPicPr>
          <p:cNvPr id="6" name="Picture 5">
            <a:extLst>
              <a:ext uri="{FF2B5EF4-FFF2-40B4-BE49-F238E27FC236}">
                <a16:creationId xmlns:a16="http://schemas.microsoft.com/office/drawing/2014/main" id="{90602064-10C2-42A0-A8C2-2756F3274373}"/>
              </a:ext>
            </a:extLst>
          </p:cNvPr>
          <p:cNvPicPr>
            <a:picLocks noChangeAspect="1"/>
          </p:cNvPicPr>
          <p:nvPr/>
        </p:nvPicPr>
        <p:blipFill>
          <a:blip r:embed="rId2"/>
          <a:stretch>
            <a:fillRect/>
          </a:stretch>
        </p:blipFill>
        <p:spPr>
          <a:xfrm>
            <a:off x="1453296" y="4477457"/>
            <a:ext cx="9147195" cy="1887981"/>
          </a:xfrm>
          <a:prstGeom prst="rect">
            <a:avLst/>
          </a:prstGeom>
        </p:spPr>
      </p:pic>
    </p:spTree>
    <p:extLst>
      <p:ext uri="{BB962C8B-B14F-4D97-AF65-F5344CB8AC3E}">
        <p14:creationId xmlns:p14="http://schemas.microsoft.com/office/powerpoint/2010/main" val="3667537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461E1-ACA6-4FE4-BC03-5AD805C5203C}"/>
              </a:ext>
            </a:extLst>
          </p:cNvPr>
          <p:cNvSpPr>
            <a:spLocks noGrp="1"/>
          </p:cNvSpPr>
          <p:nvPr>
            <p:ph type="title"/>
          </p:nvPr>
        </p:nvSpPr>
        <p:spPr>
          <a:xfrm>
            <a:off x="1703831" y="631381"/>
            <a:ext cx="6197686" cy="676532"/>
          </a:xfrm>
        </p:spPr>
        <p:txBody>
          <a:bodyPr vert="horz" lIns="91440" tIns="45720" rIns="91440" bIns="45720" rtlCol="0" anchor="ctr">
            <a:normAutofit fontScale="90000"/>
          </a:bodyPr>
          <a:lstStyle/>
          <a:p>
            <a:pPr algn="l"/>
            <a:r>
              <a:rPr lang="en-US" sz="4000" kern="1200" dirty="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j-lt"/>
                <a:ea typeface="+mj-ea"/>
                <a:cs typeface="Trebuchet MS"/>
              </a:rPr>
              <a:t>Membership Operators</a:t>
            </a:r>
          </a:p>
        </p:txBody>
      </p:sp>
      <p:pic>
        <p:nvPicPr>
          <p:cNvPr id="5" name="Picture 4">
            <a:extLst>
              <a:ext uri="{FF2B5EF4-FFF2-40B4-BE49-F238E27FC236}">
                <a16:creationId xmlns:a16="http://schemas.microsoft.com/office/drawing/2014/main" id="{AE20A14D-DE7C-409C-B245-BE138C7C6A0D}"/>
              </a:ext>
            </a:extLst>
          </p:cNvPr>
          <p:cNvPicPr>
            <a:picLocks noChangeAspect="1"/>
          </p:cNvPicPr>
          <p:nvPr/>
        </p:nvPicPr>
        <p:blipFill>
          <a:blip r:embed="rId2"/>
          <a:stretch>
            <a:fillRect/>
          </a:stretch>
        </p:blipFill>
        <p:spPr>
          <a:xfrm>
            <a:off x="8228135" y="860857"/>
            <a:ext cx="3458430" cy="5692890"/>
          </a:xfrm>
          <a:prstGeom prst="rect">
            <a:avLst/>
          </a:prstGeom>
        </p:spPr>
      </p:pic>
      <p:sp>
        <p:nvSpPr>
          <p:cNvPr id="7" name="TextBox 6">
            <a:extLst>
              <a:ext uri="{FF2B5EF4-FFF2-40B4-BE49-F238E27FC236}">
                <a16:creationId xmlns:a16="http://schemas.microsoft.com/office/drawing/2014/main" id="{797D76F6-A35E-44B6-926B-01712175E112}"/>
              </a:ext>
            </a:extLst>
          </p:cNvPr>
          <p:cNvSpPr txBox="1"/>
          <p:nvPr/>
        </p:nvSpPr>
        <p:spPr>
          <a:xfrm>
            <a:off x="1075943" y="2120549"/>
            <a:ext cx="6197686" cy="3173505"/>
          </a:xfrm>
          <a:prstGeom prst="rect">
            <a:avLst/>
          </a:prstGeom>
          <a:solidFill>
            <a:schemeClr val="bg1"/>
          </a:solidFill>
        </p:spPr>
        <p:txBody>
          <a:bodyPr vert="horz" lIns="91440" tIns="45720" rIns="91440" bIns="45720" rtlCol="0" anchor="t">
            <a:normAutofit/>
          </a:bodyPr>
          <a:lstStyle/>
          <a:p>
            <a:pPr defTabSz="457200">
              <a:spcBef>
                <a:spcPct val="20000"/>
              </a:spcBef>
              <a:spcAft>
                <a:spcPts val="600"/>
              </a:spcAft>
              <a:buClr>
                <a:schemeClr val="tx2"/>
              </a:buClr>
              <a:buSzPct val="70000"/>
            </a:pPr>
            <a:r>
              <a:rPr lang="en-US" sz="2400" dirty="0">
                <a:ln>
                  <a:solidFill>
                    <a:schemeClr val="bg1">
                      <a:lumMod val="75000"/>
                      <a:lumOff val="25000"/>
                      <a:alpha val="10000"/>
                    </a:schemeClr>
                  </a:solidFill>
                </a:ln>
                <a:effectLst>
                  <a:outerShdw blurRad="9525" dist="25400" dir="14640000" algn="tl" rotWithShape="0">
                    <a:schemeClr val="bg1">
                      <a:alpha val="30000"/>
                    </a:schemeClr>
                  </a:outerShdw>
                </a:effectLst>
                <a:latin typeface="Abadi" panose="020B0604020104020204" pitchFamily="34" charset="0"/>
              </a:rPr>
              <a:t>Here, 'H' is in x but 'hello' is not present in x (remember, Python is case sensitive).</a:t>
            </a:r>
          </a:p>
          <a:p>
            <a:pPr marL="380990" indent="-380990" defTabSz="457200">
              <a:spcBef>
                <a:spcPct val="20000"/>
              </a:spcBef>
              <a:spcAft>
                <a:spcPts val="600"/>
              </a:spcAft>
              <a:buClr>
                <a:schemeClr val="tx2"/>
              </a:buClr>
              <a:buSzPct val="70000"/>
              <a:buFont typeface="Wingdings" panose="05000000000000000000" pitchFamily="2" charset="2"/>
              <a:buChar char="v"/>
            </a:pPr>
            <a:endParaRPr lang="en-US" sz="2400" dirty="0">
              <a:ln>
                <a:solidFill>
                  <a:schemeClr val="bg1">
                    <a:lumMod val="75000"/>
                    <a:lumOff val="25000"/>
                    <a:alpha val="10000"/>
                  </a:schemeClr>
                </a:solidFill>
              </a:ln>
              <a:effectLst>
                <a:outerShdw blurRad="9525" dist="25400" dir="14640000" algn="tl" rotWithShape="0">
                  <a:schemeClr val="bg1">
                    <a:alpha val="30000"/>
                  </a:schemeClr>
                </a:outerShdw>
              </a:effectLst>
              <a:latin typeface="Abadi" panose="020B0604020104020204" pitchFamily="34" charset="0"/>
            </a:endParaRPr>
          </a:p>
          <a:p>
            <a:pPr defTabSz="457200">
              <a:spcBef>
                <a:spcPct val="20000"/>
              </a:spcBef>
              <a:spcAft>
                <a:spcPts val="600"/>
              </a:spcAft>
              <a:buClr>
                <a:schemeClr val="tx2"/>
              </a:buClr>
              <a:buSzPct val="70000"/>
            </a:pPr>
            <a:r>
              <a:rPr lang="en-US" sz="2400" dirty="0">
                <a:ln>
                  <a:solidFill>
                    <a:schemeClr val="bg1">
                      <a:lumMod val="75000"/>
                      <a:lumOff val="25000"/>
                      <a:alpha val="10000"/>
                    </a:schemeClr>
                  </a:solidFill>
                </a:ln>
                <a:effectLst>
                  <a:outerShdw blurRad="9525" dist="25400" dir="14640000" algn="tl" rotWithShape="0">
                    <a:schemeClr val="bg1">
                      <a:alpha val="30000"/>
                    </a:schemeClr>
                  </a:outerShdw>
                </a:effectLst>
                <a:latin typeface="Abadi" panose="020B0604020104020204" pitchFamily="34" charset="0"/>
              </a:rPr>
              <a:t>Similarly, 1 is key and 'a' is the value in dictionary y. Hence, 'a' in y returns False.</a:t>
            </a:r>
          </a:p>
        </p:txBody>
      </p:sp>
    </p:spTree>
    <p:extLst>
      <p:ext uri="{BB962C8B-B14F-4D97-AF65-F5344CB8AC3E}">
        <p14:creationId xmlns:p14="http://schemas.microsoft.com/office/powerpoint/2010/main" val="42070168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9965-FB2E-4275-B726-BA8FEA97F348}"/>
              </a:ext>
            </a:extLst>
          </p:cNvPr>
          <p:cNvSpPr>
            <a:spLocks noGrp="1"/>
          </p:cNvSpPr>
          <p:nvPr>
            <p:ph type="title"/>
          </p:nvPr>
        </p:nvSpPr>
        <p:spPr>
          <a:xfrm>
            <a:off x="1762267" y="565486"/>
            <a:ext cx="10254916" cy="874128"/>
          </a:xfrm>
        </p:spPr>
        <p:txBody>
          <a:bodyPr>
            <a:normAutofit/>
          </a:bodyPr>
          <a:lstStyle/>
          <a:p>
            <a:r>
              <a:rPr lang="en-IE" dirty="0">
                <a:solidFill>
                  <a:schemeClr val="tx1"/>
                </a:solidFill>
              </a:rPr>
              <a:t>What is Python Ternary Operator?</a:t>
            </a:r>
            <a:endParaRPr lang="en-US" dirty="0">
              <a:solidFill>
                <a:schemeClr val="tx1"/>
              </a:solidFill>
            </a:endParaRPr>
          </a:p>
        </p:txBody>
      </p:sp>
      <p:sp>
        <p:nvSpPr>
          <p:cNvPr id="3" name="Text Placeholder 2">
            <a:extLst>
              <a:ext uri="{FF2B5EF4-FFF2-40B4-BE49-F238E27FC236}">
                <a16:creationId xmlns:a16="http://schemas.microsoft.com/office/drawing/2014/main" id="{7F702994-02AC-44C2-8507-9A092F1CE58A}"/>
              </a:ext>
            </a:extLst>
          </p:cNvPr>
          <p:cNvSpPr>
            <a:spLocks noGrp="1"/>
          </p:cNvSpPr>
          <p:nvPr>
            <p:ph idx="1"/>
          </p:nvPr>
        </p:nvSpPr>
        <p:spPr>
          <a:xfrm>
            <a:off x="1274587" y="1626025"/>
            <a:ext cx="10459689" cy="2547170"/>
          </a:xfrm>
          <a:solidFill>
            <a:schemeClr val="bg1"/>
          </a:solidFill>
        </p:spPr>
        <p:txBody>
          <a:bodyPr>
            <a:normAutofit/>
          </a:bodyPr>
          <a:lstStyle/>
          <a:p>
            <a:pPr marL="0" indent="0">
              <a:buNone/>
            </a:pPr>
            <a:r>
              <a:rPr lang="en-IE" sz="2400" dirty="0"/>
              <a:t>Ternary operators in Python are conditional expressions. These are operators that test a condition and based on that, evaluate a value.</a:t>
            </a:r>
          </a:p>
          <a:p>
            <a:endParaRPr lang="en-IE" sz="2400" dirty="0"/>
          </a:p>
          <a:p>
            <a:pPr marL="0" indent="0">
              <a:buNone/>
            </a:pPr>
            <a:r>
              <a:rPr lang="en-IE" sz="2400" dirty="0"/>
              <a:t>This operator, if used properly, can reduce code size and enhance readability.</a:t>
            </a:r>
          </a:p>
          <a:p>
            <a:pPr marL="0" indent="0">
              <a:buNone/>
            </a:pPr>
            <a:endParaRPr lang="en-IE" sz="2400" dirty="0"/>
          </a:p>
        </p:txBody>
      </p:sp>
      <p:pic>
        <p:nvPicPr>
          <p:cNvPr id="6" name="Picture 5">
            <a:extLst>
              <a:ext uri="{FF2B5EF4-FFF2-40B4-BE49-F238E27FC236}">
                <a16:creationId xmlns:a16="http://schemas.microsoft.com/office/drawing/2014/main" id="{60036460-0893-4F2A-BDC0-3F851F59ECEC}"/>
              </a:ext>
            </a:extLst>
          </p:cNvPr>
          <p:cNvPicPr>
            <a:picLocks noChangeAspect="1"/>
          </p:cNvPicPr>
          <p:nvPr/>
        </p:nvPicPr>
        <p:blipFill>
          <a:blip r:embed="rId2"/>
          <a:stretch>
            <a:fillRect/>
          </a:stretch>
        </p:blipFill>
        <p:spPr>
          <a:xfrm>
            <a:off x="2422473" y="4359607"/>
            <a:ext cx="7347052" cy="1180183"/>
          </a:xfrm>
          <a:prstGeom prst="rect">
            <a:avLst/>
          </a:prstGeom>
        </p:spPr>
      </p:pic>
    </p:spTree>
    <p:extLst>
      <p:ext uri="{BB962C8B-B14F-4D97-AF65-F5344CB8AC3E}">
        <p14:creationId xmlns:p14="http://schemas.microsoft.com/office/powerpoint/2010/main" val="1015507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EE343-8580-4D6A-9A00-0DA39BFE2DD8}"/>
              </a:ext>
            </a:extLst>
          </p:cNvPr>
          <p:cNvSpPr>
            <a:spLocks noGrp="1"/>
          </p:cNvSpPr>
          <p:nvPr>
            <p:ph type="title"/>
          </p:nvPr>
        </p:nvSpPr>
        <p:spPr>
          <a:xfrm>
            <a:off x="1676400" y="764815"/>
            <a:ext cx="10515600" cy="513180"/>
          </a:xfrm>
        </p:spPr>
        <p:txBody>
          <a:bodyPr>
            <a:normAutofit fontScale="90000"/>
          </a:bodyPr>
          <a:lstStyle/>
          <a:p>
            <a:r>
              <a:rPr lang="en-US" dirty="0"/>
              <a:t>The three operands</a:t>
            </a:r>
          </a:p>
        </p:txBody>
      </p:sp>
      <p:pic>
        <p:nvPicPr>
          <p:cNvPr id="7" name="Content Placeholder 6">
            <a:extLst>
              <a:ext uri="{FF2B5EF4-FFF2-40B4-BE49-F238E27FC236}">
                <a16:creationId xmlns:a16="http://schemas.microsoft.com/office/drawing/2014/main" id="{240631C6-7395-4A61-BAA1-F72B2A827041}"/>
              </a:ext>
            </a:extLst>
          </p:cNvPr>
          <p:cNvPicPr>
            <a:picLocks noGrp="1" noChangeAspect="1"/>
          </p:cNvPicPr>
          <p:nvPr>
            <p:ph idx="1"/>
          </p:nvPr>
        </p:nvPicPr>
        <p:blipFill>
          <a:blip r:embed="rId2"/>
          <a:stretch>
            <a:fillRect/>
          </a:stretch>
        </p:blipFill>
        <p:spPr>
          <a:xfrm>
            <a:off x="8050319" y="2963637"/>
            <a:ext cx="3762375" cy="2085975"/>
          </a:xfrm>
        </p:spPr>
      </p:pic>
      <p:sp>
        <p:nvSpPr>
          <p:cNvPr id="10" name="TextBox 9">
            <a:extLst>
              <a:ext uri="{FF2B5EF4-FFF2-40B4-BE49-F238E27FC236}">
                <a16:creationId xmlns:a16="http://schemas.microsoft.com/office/drawing/2014/main" id="{26EF7267-8CFF-4D41-844D-1E7BF55A5CA3}"/>
              </a:ext>
            </a:extLst>
          </p:cNvPr>
          <p:cNvSpPr txBox="1"/>
          <p:nvPr/>
        </p:nvSpPr>
        <p:spPr>
          <a:xfrm>
            <a:off x="641434" y="1674036"/>
            <a:ext cx="6972470" cy="3662541"/>
          </a:xfrm>
          <a:prstGeom prst="rect">
            <a:avLst/>
          </a:prstGeom>
          <a:solidFill>
            <a:schemeClr val="bg1"/>
          </a:solidFill>
        </p:spPr>
        <p:txBody>
          <a:bodyPr wrap="square">
            <a:spAutoFit/>
          </a:bodyPr>
          <a:lstStyle/>
          <a:p>
            <a:r>
              <a:rPr lang="en-IE" sz="2400" dirty="0">
                <a:latin typeface="Courier New" panose="02070309020205020404" pitchFamily="49" charset="0"/>
                <a:cs typeface="Courier New" panose="02070309020205020404" pitchFamily="49" charset="0"/>
              </a:rPr>
              <a:t>The three operands in a ternary operator include:</a:t>
            </a:r>
          </a:p>
          <a:p>
            <a:endParaRPr lang="en-IE" sz="2400" dirty="0">
              <a:latin typeface="Courier New" panose="02070309020205020404" pitchFamily="49" charset="0"/>
              <a:cs typeface="Courier New" panose="02070309020205020404" pitchFamily="49" charset="0"/>
            </a:endParaRPr>
          </a:p>
          <a:p>
            <a:pPr lvl="1"/>
            <a:r>
              <a:rPr lang="en-IE" sz="2000" dirty="0">
                <a:highlight>
                  <a:srgbClr val="00FFFF"/>
                </a:highlight>
                <a:latin typeface="Courier New" panose="02070309020205020404" pitchFamily="49" charset="0"/>
                <a:cs typeface="Courier New" panose="02070309020205020404" pitchFamily="49" charset="0"/>
              </a:rPr>
              <a:t>condition</a:t>
            </a:r>
            <a:r>
              <a:rPr lang="en-IE" sz="2000" dirty="0">
                <a:latin typeface="Courier New" panose="02070309020205020404" pitchFamily="49" charset="0"/>
                <a:cs typeface="Courier New" panose="02070309020205020404" pitchFamily="49" charset="0"/>
              </a:rPr>
              <a:t>: A </a:t>
            </a:r>
            <a:r>
              <a:rPr lang="en-IE" sz="2000" dirty="0" err="1">
                <a:latin typeface="Courier New" panose="02070309020205020404" pitchFamily="49" charset="0"/>
                <a:cs typeface="Courier New" panose="02070309020205020404" pitchFamily="49" charset="0"/>
              </a:rPr>
              <a:t>boolean</a:t>
            </a:r>
            <a:r>
              <a:rPr lang="en-IE" sz="2000" dirty="0">
                <a:latin typeface="Courier New" panose="02070309020205020404" pitchFamily="49" charset="0"/>
                <a:cs typeface="Courier New" panose="02070309020205020404" pitchFamily="49" charset="0"/>
              </a:rPr>
              <a:t> expression that evaluates to either true or false.</a:t>
            </a:r>
          </a:p>
          <a:p>
            <a:pPr lvl="1"/>
            <a:endParaRPr lang="en-IE" sz="2000" dirty="0">
              <a:latin typeface="Courier New" panose="02070309020205020404" pitchFamily="49" charset="0"/>
              <a:cs typeface="Courier New" panose="02070309020205020404" pitchFamily="49" charset="0"/>
            </a:endParaRPr>
          </a:p>
          <a:p>
            <a:pPr lvl="1"/>
            <a:r>
              <a:rPr lang="en-IE" sz="2000" dirty="0" err="1">
                <a:highlight>
                  <a:srgbClr val="00FFFF"/>
                </a:highlight>
                <a:latin typeface="Courier New" panose="02070309020205020404" pitchFamily="49" charset="0"/>
                <a:cs typeface="Courier New" panose="02070309020205020404" pitchFamily="49" charset="0"/>
              </a:rPr>
              <a:t>true_val</a:t>
            </a:r>
            <a:r>
              <a:rPr lang="en-IE" sz="2000" dirty="0">
                <a:highlight>
                  <a:srgbClr val="00FFFF"/>
                </a:highlight>
                <a:latin typeface="Courier New" panose="02070309020205020404" pitchFamily="49" charset="0"/>
                <a:cs typeface="Courier New" panose="02070309020205020404" pitchFamily="49" charset="0"/>
              </a:rPr>
              <a:t>: </a:t>
            </a:r>
            <a:r>
              <a:rPr lang="en-IE" sz="2000" dirty="0">
                <a:latin typeface="Courier New" panose="02070309020205020404" pitchFamily="49" charset="0"/>
                <a:cs typeface="Courier New" panose="02070309020205020404" pitchFamily="49" charset="0"/>
              </a:rPr>
              <a:t>A value to be assigned if the expression is evaluated to true.</a:t>
            </a:r>
          </a:p>
          <a:p>
            <a:pPr lvl="1"/>
            <a:endParaRPr lang="en-IE" sz="2000" dirty="0">
              <a:latin typeface="Courier New" panose="02070309020205020404" pitchFamily="49" charset="0"/>
              <a:cs typeface="Courier New" panose="02070309020205020404" pitchFamily="49" charset="0"/>
            </a:endParaRPr>
          </a:p>
          <a:p>
            <a:pPr lvl="1"/>
            <a:r>
              <a:rPr lang="en-IE" sz="2000" dirty="0" err="1">
                <a:highlight>
                  <a:srgbClr val="00FFFF"/>
                </a:highlight>
                <a:latin typeface="Courier New" panose="02070309020205020404" pitchFamily="49" charset="0"/>
                <a:cs typeface="Courier New" panose="02070309020205020404" pitchFamily="49" charset="0"/>
              </a:rPr>
              <a:t>false_val</a:t>
            </a:r>
            <a:r>
              <a:rPr lang="en-IE" sz="2000" dirty="0">
                <a:latin typeface="Courier New" panose="02070309020205020404" pitchFamily="49" charset="0"/>
                <a:cs typeface="Courier New" panose="02070309020205020404" pitchFamily="49" charset="0"/>
              </a:rPr>
              <a:t>: A value to be assigned if the expression is evaluated to false.</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83981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1CBA-4CD9-4FDF-9134-AA87D793F268}"/>
              </a:ext>
            </a:extLst>
          </p:cNvPr>
          <p:cNvSpPr>
            <a:spLocks noGrp="1"/>
          </p:cNvSpPr>
          <p:nvPr>
            <p:ph type="title"/>
          </p:nvPr>
        </p:nvSpPr>
        <p:spPr>
          <a:xfrm>
            <a:off x="753979" y="130510"/>
            <a:ext cx="10515600" cy="642568"/>
          </a:xfrm>
        </p:spPr>
        <p:txBody>
          <a:bodyPr>
            <a:normAutofit/>
          </a:bodyPr>
          <a:lstStyle/>
          <a:p>
            <a:pPr algn="ctr"/>
            <a:r>
              <a:rPr lang="en-IE" dirty="0"/>
              <a:t>Ternary Operator</a:t>
            </a:r>
            <a:endParaRPr lang="en-US" dirty="0"/>
          </a:p>
        </p:txBody>
      </p:sp>
      <p:sp>
        <p:nvSpPr>
          <p:cNvPr id="3" name="Text Placeholder 2">
            <a:extLst>
              <a:ext uri="{FF2B5EF4-FFF2-40B4-BE49-F238E27FC236}">
                <a16:creationId xmlns:a16="http://schemas.microsoft.com/office/drawing/2014/main" id="{B72AB0F8-9196-4471-BA1C-C76EF10913FA}"/>
              </a:ext>
            </a:extLst>
          </p:cNvPr>
          <p:cNvSpPr>
            <a:spLocks noGrp="1"/>
          </p:cNvSpPr>
          <p:nvPr>
            <p:ph idx="1"/>
          </p:nvPr>
        </p:nvSpPr>
        <p:spPr>
          <a:xfrm>
            <a:off x="275355" y="966302"/>
            <a:ext cx="6132211" cy="830998"/>
          </a:xfrm>
        </p:spPr>
        <p:txBody>
          <a:bodyPr>
            <a:normAutofit/>
          </a:bodyPr>
          <a:lstStyle/>
          <a:p>
            <a:pPr marL="0" indent="0">
              <a:buNone/>
            </a:pPr>
            <a:r>
              <a:rPr lang="en-IE" sz="1800" dirty="0"/>
              <a:t>1. </a:t>
            </a:r>
            <a:r>
              <a:rPr lang="en-IE" sz="1800" u="sng" dirty="0"/>
              <a:t>Python if-else code</a:t>
            </a:r>
          </a:p>
          <a:p>
            <a:pPr marL="0" indent="0">
              <a:buNone/>
            </a:pPr>
            <a:r>
              <a:rPr lang="en-IE" sz="1800" dirty="0"/>
              <a:t>Let’s write code to compare two integers.</a:t>
            </a:r>
            <a:endParaRPr lang="en-US" sz="1800" dirty="0"/>
          </a:p>
        </p:txBody>
      </p:sp>
      <p:pic>
        <p:nvPicPr>
          <p:cNvPr id="6" name="Picture 5">
            <a:extLst>
              <a:ext uri="{FF2B5EF4-FFF2-40B4-BE49-F238E27FC236}">
                <a16:creationId xmlns:a16="http://schemas.microsoft.com/office/drawing/2014/main" id="{FA1062F4-D060-45FC-B27E-DF57474FBF9F}"/>
              </a:ext>
            </a:extLst>
          </p:cNvPr>
          <p:cNvPicPr>
            <a:picLocks noChangeAspect="1"/>
          </p:cNvPicPr>
          <p:nvPr/>
        </p:nvPicPr>
        <p:blipFill>
          <a:blip r:embed="rId2"/>
          <a:stretch>
            <a:fillRect/>
          </a:stretch>
        </p:blipFill>
        <p:spPr>
          <a:xfrm>
            <a:off x="708242" y="1772860"/>
            <a:ext cx="3251200" cy="2120900"/>
          </a:xfrm>
          <a:prstGeom prst="rect">
            <a:avLst/>
          </a:prstGeom>
        </p:spPr>
      </p:pic>
      <p:pic>
        <p:nvPicPr>
          <p:cNvPr id="8" name="Picture 7">
            <a:extLst>
              <a:ext uri="{FF2B5EF4-FFF2-40B4-BE49-F238E27FC236}">
                <a16:creationId xmlns:a16="http://schemas.microsoft.com/office/drawing/2014/main" id="{ABA6BE8F-27DF-433A-A874-20AC79074656}"/>
              </a:ext>
            </a:extLst>
          </p:cNvPr>
          <p:cNvPicPr>
            <a:picLocks noChangeAspect="1"/>
          </p:cNvPicPr>
          <p:nvPr/>
        </p:nvPicPr>
        <p:blipFill>
          <a:blip r:embed="rId3"/>
          <a:stretch>
            <a:fillRect/>
          </a:stretch>
        </p:blipFill>
        <p:spPr>
          <a:xfrm>
            <a:off x="753979" y="3963474"/>
            <a:ext cx="1310466" cy="1017078"/>
          </a:xfrm>
          <a:prstGeom prst="rect">
            <a:avLst/>
          </a:prstGeom>
        </p:spPr>
      </p:pic>
      <p:sp>
        <p:nvSpPr>
          <p:cNvPr id="13" name="TextBox 12">
            <a:extLst>
              <a:ext uri="{FF2B5EF4-FFF2-40B4-BE49-F238E27FC236}">
                <a16:creationId xmlns:a16="http://schemas.microsoft.com/office/drawing/2014/main" id="{C1A6966F-3E49-4EA5-A6E5-A436E8252659}"/>
              </a:ext>
            </a:extLst>
          </p:cNvPr>
          <p:cNvSpPr txBox="1"/>
          <p:nvPr/>
        </p:nvSpPr>
        <p:spPr>
          <a:xfrm>
            <a:off x="6285646" y="820841"/>
            <a:ext cx="5577170" cy="1137491"/>
          </a:xfrm>
          <a:prstGeom prst="rect">
            <a:avLst/>
          </a:prstGeom>
          <a:noFill/>
        </p:spPr>
        <p:txBody>
          <a:bodyPr wrap="square">
            <a:spAutoFit/>
          </a:bodyPr>
          <a:lstStyle/>
          <a:p>
            <a:pPr marL="118531">
              <a:lnSpc>
                <a:spcPct val="150000"/>
              </a:lnSpc>
              <a:spcBef>
                <a:spcPts val="800"/>
              </a:spcBef>
              <a:buClr>
                <a:schemeClr val="accent1"/>
              </a:buClr>
              <a:buSzPts val="2200"/>
            </a:pPr>
            <a:r>
              <a:rPr lang="en-IE" sz="1400" dirty="0">
                <a:ln>
                  <a:solidFill>
                    <a:schemeClr val="bg1">
                      <a:lumMod val="75000"/>
                      <a:lumOff val="25000"/>
                      <a:alpha val="10000"/>
                    </a:schemeClr>
                  </a:solidFill>
                </a:ln>
                <a:effectLst>
                  <a:outerShdw blurRad="9525" dist="25400" dir="14640000" algn="tl" rotWithShape="0">
                    <a:schemeClr val="bg1">
                      <a:alpha val="30000"/>
                    </a:schemeClr>
                  </a:outerShdw>
                </a:effectLst>
                <a:latin typeface="Courier New" panose="02070309020205020404" pitchFamily="49" charset="0"/>
                <a:cs typeface="Courier New" panose="02070309020205020404" pitchFamily="49" charset="0"/>
                <a:sym typeface="Fira Sans Light"/>
              </a:rPr>
              <a:t>2. </a:t>
            </a:r>
            <a:r>
              <a:rPr lang="en-IE" sz="1400" u="sng" dirty="0">
                <a:ln>
                  <a:solidFill>
                    <a:schemeClr val="bg1">
                      <a:lumMod val="75000"/>
                      <a:lumOff val="25000"/>
                      <a:alpha val="10000"/>
                    </a:schemeClr>
                  </a:solidFill>
                </a:ln>
                <a:effectLst>
                  <a:outerShdw blurRad="9525" dist="25400" dir="14640000" algn="tl" rotWithShape="0">
                    <a:schemeClr val="bg1">
                      <a:alpha val="30000"/>
                    </a:schemeClr>
                  </a:outerShdw>
                </a:effectLst>
                <a:latin typeface="Courier New" panose="02070309020205020404" pitchFamily="49" charset="0"/>
                <a:cs typeface="Courier New" panose="02070309020205020404" pitchFamily="49" charset="0"/>
                <a:sym typeface="Fira Sans Light"/>
              </a:rPr>
              <a:t>Equivalent code with Ternary operator</a:t>
            </a:r>
          </a:p>
          <a:p>
            <a:pPr marL="118531">
              <a:lnSpc>
                <a:spcPct val="150000"/>
              </a:lnSpc>
              <a:spcBef>
                <a:spcPts val="800"/>
              </a:spcBef>
              <a:buClr>
                <a:schemeClr val="accent1"/>
              </a:buClr>
              <a:buSzPts val="2200"/>
            </a:pPr>
            <a:r>
              <a:rPr lang="en-IE" sz="1400" dirty="0">
                <a:ln>
                  <a:solidFill>
                    <a:schemeClr val="bg1">
                      <a:lumMod val="75000"/>
                      <a:lumOff val="25000"/>
                      <a:alpha val="10000"/>
                    </a:schemeClr>
                  </a:solidFill>
                </a:ln>
                <a:effectLst>
                  <a:outerShdw blurRad="9525" dist="25400" dir="14640000" algn="tl" rotWithShape="0">
                    <a:schemeClr val="bg1">
                      <a:alpha val="30000"/>
                    </a:schemeClr>
                  </a:outerShdw>
                </a:effectLst>
                <a:latin typeface="Courier New" panose="02070309020205020404" pitchFamily="49" charset="0"/>
                <a:cs typeface="Courier New" panose="02070309020205020404" pitchFamily="49" charset="0"/>
                <a:sym typeface="Fira Sans Light"/>
              </a:rPr>
              <a:t>So, let’s try doing the same with ternary operators:</a:t>
            </a:r>
            <a:endParaRPr lang="en-US" sz="1400" dirty="0">
              <a:ln>
                <a:solidFill>
                  <a:schemeClr val="bg1">
                    <a:lumMod val="75000"/>
                    <a:lumOff val="25000"/>
                    <a:alpha val="10000"/>
                  </a:schemeClr>
                </a:solidFill>
              </a:ln>
              <a:effectLst>
                <a:outerShdw blurRad="9525" dist="25400" dir="14640000" algn="tl" rotWithShape="0">
                  <a:schemeClr val="bg1">
                    <a:alpha val="30000"/>
                  </a:schemeClr>
                </a:outerShdw>
              </a:effectLst>
              <a:latin typeface="Courier New" panose="02070309020205020404" pitchFamily="49" charset="0"/>
              <a:cs typeface="Courier New" panose="02070309020205020404" pitchFamily="49" charset="0"/>
              <a:sym typeface="Fira Sans Light"/>
            </a:endParaRPr>
          </a:p>
        </p:txBody>
      </p:sp>
      <p:pic>
        <p:nvPicPr>
          <p:cNvPr id="15" name="Picture 14">
            <a:extLst>
              <a:ext uri="{FF2B5EF4-FFF2-40B4-BE49-F238E27FC236}">
                <a16:creationId xmlns:a16="http://schemas.microsoft.com/office/drawing/2014/main" id="{28F58AF6-36CD-4FCA-B7C0-CB3D1C67D789}"/>
              </a:ext>
            </a:extLst>
          </p:cNvPr>
          <p:cNvPicPr>
            <a:picLocks noChangeAspect="1"/>
          </p:cNvPicPr>
          <p:nvPr/>
        </p:nvPicPr>
        <p:blipFill>
          <a:blip r:embed="rId4"/>
          <a:stretch>
            <a:fillRect/>
          </a:stretch>
        </p:blipFill>
        <p:spPr>
          <a:xfrm>
            <a:off x="6407566" y="1967496"/>
            <a:ext cx="4356100" cy="3238500"/>
          </a:xfrm>
          <a:prstGeom prst="rect">
            <a:avLst/>
          </a:prstGeom>
        </p:spPr>
      </p:pic>
      <p:sp>
        <p:nvSpPr>
          <p:cNvPr id="17" name="TextBox 16">
            <a:extLst>
              <a:ext uri="{FF2B5EF4-FFF2-40B4-BE49-F238E27FC236}">
                <a16:creationId xmlns:a16="http://schemas.microsoft.com/office/drawing/2014/main" id="{E7480BFC-EAF8-457C-8387-77C24943A639}"/>
              </a:ext>
            </a:extLst>
          </p:cNvPr>
          <p:cNvSpPr txBox="1"/>
          <p:nvPr/>
        </p:nvSpPr>
        <p:spPr>
          <a:xfrm>
            <a:off x="620162" y="5713993"/>
            <a:ext cx="10951675" cy="646331"/>
          </a:xfrm>
          <a:prstGeom prst="rect">
            <a:avLst/>
          </a:prstGeom>
          <a:noFill/>
        </p:spPr>
        <p:txBody>
          <a:bodyPr wrap="square">
            <a:spAutoFit/>
          </a:bodyPr>
          <a:lstStyle/>
          <a:p>
            <a:r>
              <a:rPr lang="en-IE" dirty="0"/>
              <a:t>Done in one line. Python first evaluates the condition. If true, it evaluates the first expression; otherwise, it evaluates the second.</a:t>
            </a:r>
            <a:endParaRPr lang="en-US" dirty="0"/>
          </a:p>
        </p:txBody>
      </p:sp>
    </p:spTree>
    <p:extLst>
      <p:ext uri="{BB962C8B-B14F-4D97-AF65-F5344CB8AC3E}">
        <p14:creationId xmlns:p14="http://schemas.microsoft.com/office/powerpoint/2010/main" val="36960977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8"/>
          <p:cNvSpPr txBox="1">
            <a:spLocks noGrp="1"/>
          </p:cNvSpPr>
          <p:nvPr>
            <p:ph type="title"/>
          </p:nvPr>
        </p:nvSpPr>
        <p:spPr>
          <a:xfrm>
            <a:off x="1370693" y="1769540"/>
            <a:ext cx="9440034" cy="1828801"/>
          </a:xfrm>
          <a:prstGeom prst="rect">
            <a:avLst/>
          </a:prstGeom>
        </p:spPr>
        <p:txBody>
          <a:bodyPr spcFirstLastPara="1" vert="horz" lIns="91440" tIns="45720" rIns="91440" bIns="45720" rtlCol="0" anchor="b" anchorCtr="0">
            <a:normAutofit/>
          </a:bodyPr>
          <a:lstStyle/>
          <a:p>
            <a:r>
              <a:rPr lang="en-US" sz="5400" b="1" i="0" dirty="0">
                <a:solidFill>
                  <a:schemeClr val="tx2"/>
                </a:solidFill>
                <a:latin typeface="+mj-lt"/>
              </a:rPr>
              <a:t>Precedence and Associativity of Operators</a:t>
            </a:r>
          </a:p>
        </p:txBody>
      </p:sp>
      <p:sp>
        <p:nvSpPr>
          <p:cNvPr id="427" name="Google Shape;427;p38"/>
          <p:cNvSpPr txBox="1"/>
          <p:nvPr/>
        </p:nvSpPr>
        <p:spPr>
          <a:xfrm>
            <a:off x="8569000" y="2117672"/>
            <a:ext cx="3612400" cy="4852400"/>
          </a:xfrm>
          <a:prstGeom prst="rect">
            <a:avLst/>
          </a:prstGeom>
          <a:noFill/>
          <a:ln>
            <a:noFill/>
          </a:ln>
        </p:spPr>
        <p:txBody>
          <a:bodyPr spcFirstLastPara="1" wrap="square" lIns="0" tIns="0" rIns="0" bIns="0" anchor="ctr" anchorCtr="0">
            <a:noAutofit/>
          </a:bodyPr>
          <a:lstStyle/>
          <a:p>
            <a:pPr algn="ctr">
              <a:lnSpc>
                <a:spcPct val="90000"/>
              </a:lnSpc>
              <a:spcAft>
                <a:spcPts val="600"/>
              </a:spcAft>
            </a:pPr>
            <a:r>
              <a:rPr lang="en-US" sz="21333" dirty="0">
                <a:solidFill>
                  <a:schemeClr val="accent1"/>
                </a:solidFill>
                <a:latin typeface="Fira Sans Black"/>
                <a:ea typeface="Fira Sans Black"/>
                <a:cs typeface="Fira Sans Black"/>
                <a:sym typeface="Fira Sans Black"/>
              </a:rPr>
              <a:t>3</a:t>
            </a:r>
          </a:p>
        </p:txBody>
      </p:sp>
    </p:spTree>
    <p:extLst>
      <p:ext uri="{BB962C8B-B14F-4D97-AF65-F5344CB8AC3E}">
        <p14:creationId xmlns:p14="http://schemas.microsoft.com/office/powerpoint/2010/main" val="3999983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8EB96-21A9-8B41-6992-F3DA56102239}"/>
              </a:ext>
            </a:extLst>
          </p:cNvPr>
          <p:cNvSpPr>
            <a:spLocks noGrp="1"/>
          </p:cNvSpPr>
          <p:nvPr>
            <p:ph type="title"/>
          </p:nvPr>
        </p:nvSpPr>
        <p:spPr/>
        <p:txBody>
          <a:bodyPr/>
          <a:lstStyle/>
          <a:p>
            <a:r>
              <a:rPr lang="en-IE" dirty="0"/>
              <a:t>Precedence of Python Operators</a:t>
            </a:r>
            <a:endParaRPr lang="en-GB" dirty="0"/>
          </a:p>
        </p:txBody>
      </p:sp>
      <p:sp>
        <p:nvSpPr>
          <p:cNvPr id="3" name="Content Placeholder 2">
            <a:extLst>
              <a:ext uri="{FF2B5EF4-FFF2-40B4-BE49-F238E27FC236}">
                <a16:creationId xmlns:a16="http://schemas.microsoft.com/office/drawing/2014/main" id="{0E863180-00FF-DFC6-F747-A00330641343}"/>
              </a:ext>
            </a:extLst>
          </p:cNvPr>
          <p:cNvSpPr>
            <a:spLocks noGrp="1"/>
          </p:cNvSpPr>
          <p:nvPr>
            <p:ph idx="1"/>
          </p:nvPr>
        </p:nvSpPr>
        <p:spPr>
          <a:xfrm>
            <a:off x="838200" y="1374441"/>
            <a:ext cx="10515600" cy="4605254"/>
          </a:xfrm>
        </p:spPr>
        <p:txBody>
          <a:bodyPr>
            <a:normAutofit fontScale="77500" lnSpcReduction="20000"/>
          </a:bodyPr>
          <a:lstStyle/>
          <a:p>
            <a:r>
              <a:rPr lang="en-IE" sz="2800" dirty="0"/>
              <a:t>The combination of values, variables, operators, and function calls is termed as an expression. The Python interpreter can evaluate a valid expression.</a:t>
            </a:r>
          </a:p>
          <a:p>
            <a:endParaRPr lang="en-IE" sz="2800" dirty="0"/>
          </a:p>
          <a:p>
            <a:r>
              <a:rPr lang="en-IE" sz="2800" dirty="0"/>
              <a:t>For example:</a:t>
            </a:r>
          </a:p>
          <a:p>
            <a:pPr marL="118530" indent="0">
              <a:buNone/>
            </a:pPr>
            <a:r>
              <a:rPr lang="en-IE" sz="2800" dirty="0">
                <a:solidFill>
                  <a:schemeClr val="accent1"/>
                </a:solidFill>
                <a:latin typeface="Consolas" panose="020B0609020204030204" pitchFamily="49" charset="0"/>
              </a:rPr>
              <a:t>	&gt;&gt;&gt; 5 - 7</a:t>
            </a:r>
          </a:p>
          <a:p>
            <a:pPr marL="118530" indent="0">
              <a:buNone/>
            </a:pPr>
            <a:r>
              <a:rPr lang="en-IE" sz="2800" dirty="0">
                <a:solidFill>
                  <a:schemeClr val="accent1"/>
                </a:solidFill>
                <a:latin typeface="Consolas" panose="020B0609020204030204" pitchFamily="49" charset="0"/>
              </a:rPr>
              <a:t>	-2</a:t>
            </a:r>
          </a:p>
          <a:p>
            <a:r>
              <a:rPr lang="en-IE" sz="2800" dirty="0"/>
              <a:t>Here 5 - 7 is an expression. There can be more than one operator in an expression.</a:t>
            </a:r>
          </a:p>
          <a:p>
            <a:endParaRPr lang="en-IE" sz="2800" dirty="0"/>
          </a:p>
          <a:p>
            <a:r>
              <a:rPr lang="en-IE" sz="2800" dirty="0"/>
              <a:t>To evaluate these types of expressions there is a rule of precedence in Python. It guides the order in which these operations are carried out.</a:t>
            </a:r>
            <a:endParaRPr lang="en-US" sz="2800" dirty="0"/>
          </a:p>
          <a:p>
            <a:endParaRPr lang="en-GB" dirty="0"/>
          </a:p>
        </p:txBody>
      </p:sp>
    </p:spTree>
    <p:extLst>
      <p:ext uri="{BB962C8B-B14F-4D97-AF65-F5344CB8AC3E}">
        <p14:creationId xmlns:p14="http://schemas.microsoft.com/office/powerpoint/2010/main" val="38728498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621D5-A0FF-63ED-600B-2DF98FB87045}"/>
              </a:ext>
            </a:extLst>
          </p:cNvPr>
          <p:cNvSpPr>
            <a:spLocks noGrp="1"/>
          </p:cNvSpPr>
          <p:nvPr>
            <p:ph type="title"/>
          </p:nvPr>
        </p:nvSpPr>
        <p:spPr>
          <a:xfrm>
            <a:off x="838200" y="154572"/>
            <a:ext cx="10515600" cy="838033"/>
          </a:xfrm>
        </p:spPr>
        <p:txBody>
          <a:bodyPr/>
          <a:lstStyle/>
          <a:p>
            <a:r>
              <a:rPr lang="en-US" dirty="0"/>
              <a:t>Precedence of Python Operators</a:t>
            </a:r>
            <a:endParaRPr lang="en-GB" dirty="0"/>
          </a:p>
        </p:txBody>
      </p:sp>
      <p:sp>
        <p:nvSpPr>
          <p:cNvPr id="3" name="Content Placeholder 2">
            <a:extLst>
              <a:ext uri="{FF2B5EF4-FFF2-40B4-BE49-F238E27FC236}">
                <a16:creationId xmlns:a16="http://schemas.microsoft.com/office/drawing/2014/main" id="{426D626F-68B7-485B-B68A-D989555D8664}"/>
              </a:ext>
            </a:extLst>
          </p:cNvPr>
          <p:cNvSpPr>
            <a:spLocks noGrp="1"/>
          </p:cNvSpPr>
          <p:nvPr>
            <p:ph idx="1"/>
          </p:nvPr>
        </p:nvSpPr>
        <p:spPr>
          <a:xfrm>
            <a:off x="838200" y="1103731"/>
            <a:ext cx="10515600" cy="4351338"/>
          </a:xfrm>
        </p:spPr>
        <p:txBody>
          <a:bodyPr>
            <a:normAutofit fontScale="85000" lnSpcReduction="20000"/>
          </a:bodyPr>
          <a:lstStyle/>
          <a:p>
            <a:r>
              <a:rPr lang="en-IE" sz="2800" dirty="0"/>
              <a:t>For example, multiplication has higher precedence than subtraction.</a:t>
            </a:r>
            <a:endParaRPr lang="en-IE" sz="2800" dirty="0">
              <a:solidFill>
                <a:schemeClr val="accent1"/>
              </a:solidFill>
              <a:latin typeface="Consolas" panose="020B0609020204030204" pitchFamily="49" charset="0"/>
            </a:endParaRPr>
          </a:p>
          <a:p>
            <a:pPr marL="118530" indent="0">
              <a:buNone/>
            </a:pPr>
            <a:r>
              <a:rPr lang="en-IE" sz="2800" dirty="0">
                <a:solidFill>
                  <a:schemeClr val="accent1"/>
                </a:solidFill>
                <a:latin typeface="Consolas" panose="020B0609020204030204" pitchFamily="49" charset="0"/>
              </a:rPr>
              <a:t>	&gt;&gt;&gt; 10 - 4 * 2</a:t>
            </a:r>
          </a:p>
          <a:p>
            <a:pPr marL="118530" indent="0">
              <a:buNone/>
            </a:pPr>
            <a:r>
              <a:rPr lang="en-IE" sz="2800" dirty="0">
                <a:solidFill>
                  <a:schemeClr val="accent1"/>
                </a:solidFill>
                <a:latin typeface="Consolas" panose="020B0609020204030204" pitchFamily="49" charset="0"/>
              </a:rPr>
              <a:t>	2</a:t>
            </a:r>
          </a:p>
          <a:p>
            <a:pPr marL="118530" indent="0">
              <a:buNone/>
            </a:pPr>
            <a:endParaRPr lang="en-IE" sz="2800" dirty="0">
              <a:solidFill>
                <a:schemeClr val="accent1"/>
              </a:solidFill>
              <a:latin typeface="Consolas" panose="020B0609020204030204" pitchFamily="49" charset="0"/>
            </a:endParaRPr>
          </a:p>
          <a:p>
            <a:r>
              <a:rPr lang="en-IE" sz="2800" dirty="0"/>
              <a:t>But we can change this order using parentheses () as it has higher precedence than multiplication.</a:t>
            </a:r>
          </a:p>
          <a:p>
            <a:endParaRPr lang="en-IE" sz="2800" dirty="0"/>
          </a:p>
          <a:p>
            <a:r>
              <a:rPr lang="en-IE" sz="2800" dirty="0"/>
              <a:t># Parentheses() has higher precedence</a:t>
            </a:r>
          </a:p>
          <a:p>
            <a:pPr marL="118530" indent="0">
              <a:buNone/>
            </a:pPr>
            <a:r>
              <a:rPr lang="en-IE" sz="2800" dirty="0">
                <a:solidFill>
                  <a:schemeClr val="accent1"/>
                </a:solidFill>
                <a:latin typeface="Consolas" panose="020B0609020204030204" pitchFamily="49" charset="0"/>
              </a:rPr>
              <a:t>	&gt;&gt;&gt; (10 - 4) * 2</a:t>
            </a:r>
          </a:p>
          <a:p>
            <a:pPr marL="118530" indent="0">
              <a:buNone/>
            </a:pPr>
            <a:r>
              <a:rPr lang="en-IE" sz="2800" dirty="0">
                <a:solidFill>
                  <a:schemeClr val="accent1"/>
                </a:solidFill>
                <a:latin typeface="Consolas" panose="020B0609020204030204" pitchFamily="49" charset="0"/>
              </a:rPr>
              <a:t>	12</a:t>
            </a:r>
            <a:endParaRPr lang="en-US" sz="2800" dirty="0">
              <a:solidFill>
                <a:schemeClr val="accent1"/>
              </a:solidFill>
              <a:latin typeface="Consolas" panose="020B0609020204030204" pitchFamily="49" charset="0"/>
            </a:endParaRPr>
          </a:p>
          <a:p>
            <a:endParaRPr lang="en-GB" dirty="0"/>
          </a:p>
        </p:txBody>
      </p:sp>
    </p:spTree>
    <p:extLst>
      <p:ext uri="{BB962C8B-B14F-4D97-AF65-F5344CB8AC3E}">
        <p14:creationId xmlns:p14="http://schemas.microsoft.com/office/powerpoint/2010/main" val="3520706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CCC66-FCF7-4544-8EAD-4D4AC534F60A}"/>
              </a:ext>
            </a:extLst>
          </p:cNvPr>
          <p:cNvSpPr>
            <a:spLocks noGrp="1"/>
          </p:cNvSpPr>
          <p:nvPr>
            <p:ph type="title"/>
          </p:nvPr>
        </p:nvSpPr>
        <p:spPr>
          <a:xfrm>
            <a:off x="1676400" y="559679"/>
            <a:ext cx="10515600" cy="763153"/>
          </a:xfrm>
        </p:spPr>
        <p:txBody>
          <a:bodyPr>
            <a:normAutofit/>
          </a:bodyPr>
          <a:lstStyle/>
          <a:p>
            <a:r>
              <a:rPr lang="en-IE" dirty="0"/>
              <a:t>% (String Formatting(modulo) Operator)</a:t>
            </a:r>
            <a:endParaRPr lang="en-US" dirty="0"/>
          </a:p>
        </p:txBody>
      </p:sp>
      <p:sp>
        <p:nvSpPr>
          <p:cNvPr id="3" name="Content Placeholder 2">
            <a:extLst>
              <a:ext uri="{FF2B5EF4-FFF2-40B4-BE49-F238E27FC236}">
                <a16:creationId xmlns:a16="http://schemas.microsoft.com/office/drawing/2014/main" id="{B254A108-AEC8-4500-82E1-6B2C73F3075E}"/>
              </a:ext>
            </a:extLst>
          </p:cNvPr>
          <p:cNvSpPr>
            <a:spLocks noGrp="1"/>
          </p:cNvSpPr>
          <p:nvPr>
            <p:ph idx="1"/>
          </p:nvPr>
        </p:nvSpPr>
        <p:spPr>
          <a:xfrm>
            <a:off x="913795" y="1509204"/>
            <a:ext cx="10353762" cy="490284"/>
          </a:xfrm>
          <a:solidFill>
            <a:schemeClr val="bg1"/>
          </a:solidFill>
        </p:spPr>
        <p:txBody>
          <a:bodyPr>
            <a:normAutofit/>
          </a:bodyPr>
          <a:lstStyle/>
          <a:p>
            <a:pPr marL="0" indent="0">
              <a:buNone/>
            </a:pPr>
            <a:r>
              <a:rPr lang="en-IE" dirty="0"/>
              <a:t>The following diagram depicts how the string modulo operator works:</a:t>
            </a:r>
          </a:p>
          <a:p>
            <a:pPr marL="0" indent="0">
              <a:buNone/>
            </a:pPr>
            <a:endParaRPr lang="en-IE" dirty="0"/>
          </a:p>
        </p:txBody>
      </p:sp>
      <p:pic>
        <p:nvPicPr>
          <p:cNvPr id="7" name="Picture 6">
            <a:extLst>
              <a:ext uri="{FF2B5EF4-FFF2-40B4-BE49-F238E27FC236}">
                <a16:creationId xmlns:a16="http://schemas.microsoft.com/office/drawing/2014/main" id="{593C8150-FF80-4998-9805-ABB29BE4FA83}"/>
              </a:ext>
            </a:extLst>
          </p:cNvPr>
          <p:cNvPicPr>
            <a:picLocks noChangeAspect="1"/>
          </p:cNvPicPr>
          <p:nvPr/>
        </p:nvPicPr>
        <p:blipFill>
          <a:blip r:embed="rId2"/>
          <a:stretch>
            <a:fillRect/>
          </a:stretch>
        </p:blipFill>
        <p:spPr>
          <a:xfrm>
            <a:off x="2816836" y="2261281"/>
            <a:ext cx="6829425" cy="2609850"/>
          </a:xfrm>
          <a:prstGeom prst="rect">
            <a:avLst/>
          </a:prstGeom>
        </p:spPr>
      </p:pic>
      <p:sp>
        <p:nvSpPr>
          <p:cNvPr id="6" name="TextBox 5">
            <a:extLst>
              <a:ext uri="{FF2B5EF4-FFF2-40B4-BE49-F238E27FC236}">
                <a16:creationId xmlns:a16="http://schemas.microsoft.com/office/drawing/2014/main" id="{55CACD8D-A097-B34F-D4A0-995F0BF5C4AA}"/>
              </a:ext>
            </a:extLst>
          </p:cNvPr>
          <p:cNvSpPr txBox="1"/>
          <p:nvPr/>
        </p:nvSpPr>
        <p:spPr>
          <a:xfrm>
            <a:off x="1161876" y="5590435"/>
            <a:ext cx="10353762" cy="707886"/>
          </a:xfrm>
          <a:prstGeom prst="rect">
            <a:avLst/>
          </a:prstGeom>
          <a:solidFill>
            <a:schemeClr val="bg1"/>
          </a:solidFill>
        </p:spPr>
        <p:txBody>
          <a:bodyPr wrap="square">
            <a:spAutoFit/>
          </a:bodyPr>
          <a:lstStyle/>
          <a:p>
            <a:r>
              <a:rPr lang="en-IE" sz="2000" dirty="0"/>
              <a:t>The format string contains placeholders. There are two of those in our example: "%5d" and "%8.2f".</a:t>
            </a:r>
            <a:endParaRPr lang="en-US" sz="2000" dirty="0"/>
          </a:p>
        </p:txBody>
      </p:sp>
    </p:spTree>
    <p:extLst>
      <p:ext uri="{BB962C8B-B14F-4D97-AF65-F5344CB8AC3E}">
        <p14:creationId xmlns:p14="http://schemas.microsoft.com/office/powerpoint/2010/main" val="28740149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D9CF8-AD6D-4811-832B-7D10827CF5F1}"/>
              </a:ext>
            </a:extLst>
          </p:cNvPr>
          <p:cNvSpPr>
            <a:spLocks noGrp="1"/>
          </p:cNvSpPr>
          <p:nvPr>
            <p:ph type="title"/>
          </p:nvPr>
        </p:nvSpPr>
        <p:spPr>
          <a:xfrm>
            <a:off x="294093" y="136525"/>
            <a:ext cx="10515600" cy="724624"/>
          </a:xfrm>
        </p:spPr>
        <p:txBody>
          <a:bodyPr>
            <a:normAutofit/>
          </a:bodyPr>
          <a:lstStyle/>
          <a:p>
            <a:r>
              <a:rPr lang="en-US" dirty="0"/>
              <a:t>Operator Precedence Table</a:t>
            </a:r>
          </a:p>
        </p:txBody>
      </p:sp>
      <p:pic>
        <p:nvPicPr>
          <p:cNvPr id="6" name="Picture 5">
            <a:extLst>
              <a:ext uri="{FF2B5EF4-FFF2-40B4-BE49-F238E27FC236}">
                <a16:creationId xmlns:a16="http://schemas.microsoft.com/office/drawing/2014/main" id="{A6F710D2-3F5A-42EB-A509-408606F674D7}"/>
              </a:ext>
            </a:extLst>
          </p:cNvPr>
          <p:cNvPicPr>
            <a:picLocks noChangeAspect="1"/>
          </p:cNvPicPr>
          <p:nvPr/>
        </p:nvPicPr>
        <p:blipFill>
          <a:blip r:embed="rId3"/>
          <a:stretch>
            <a:fillRect/>
          </a:stretch>
        </p:blipFill>
        <p:spPr>
          <a:xfrm>
            <a:off x="2015231" y="1038396"/>
            <a:ext cx="5758752" cy="2687418"/>
          </a:xfrm>
          <a:prstGeom prst="rect">
            <a:avLst/>
          </a:prstGeom>
        </p:spPr>
      </p:pic>
      <p:pic>
        <p:nvPicPr>
          <p:cNvPr id="8" name="Picture 7">
            <a:extLst>
              <a:ext uri="{FF2B5EF4-FFF2-40B4-BE49-F238E27FC236}">
                <a16:creationId xmlns:a16="http://schemas.microsoft.com/office/drawing/2014/main" id="{6E746B69-0BC6-44D4-BC36-0A34C12B89CA}"/>
              </a:ext>
            </a:extLst>
          </p:cNvPr>
          <p:cNvPicPr>
            <a:picLocks noChangeAspect="1"/>
          </p:cNvPicPr>
          <p:nvPr/>
        </p:nvPicPr>
        <p:blipFill>
          <a:blip r:embed="rId4"/>
          <a:stretch>
            <a:fillRect/>
          </a:stretch>
        </p:blipFill>
        <p:spPr>
          <a:xfrm>
            <a:off x="2015231" y="4068714"/>
            <a:ext cx="5758752" cy="2536567"/>
          </a:xfrm>
          <a:prstGeom prst="rect">
            <a:avLst/>
          </a:prstGeom>
        </p:spPr>
      </p:pic>
    </p:spTree>
    <p:extLst>
      <p:ext uri="{BB962C8B-B14F-4D97-AF65-F5344CB8AC3E}">
        <p14:creationId xmlns:p14="http://schemas.microsoft.com/office/powerpoint/2010/main" val="32275160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4D74-1DA5-4ABB-8A0C-E278B43D0C58}"/>
              </a:ext>
            </a:extLst>
          </p:cNvPr>
          <p:cNvSpPr>
            <a:spLocks noGrp="1"/>
          </p:cNvSpPr>
          <p:nvPr>
            <p:ph type="title"/>
          </p:nvPr>
        </p:nvSpPr>
        <p:spPr>
          <a:xfrm>
            <a:off x="491053" y="277053"/>
            <a:ext cx="10353762" cy="529063"/>
          </a:xfrm>
        </p:spPr>
        <p:txBody>
          <a:bodyPr>
            <a:noAutofit/>
          </a:bodyPr>
          <a:lstStyle/>
          <a:p>
            <a:r>
              <a:rPr lang="en-IE" sz="3200" dirty="0"/>
              <a:t>Python Operators Precedence Rule – PEMDAS</a:t>
            </a:r>
            <a:endParaRPr lang="en-US" sz="3200" dirty="0"/>
          </a:p>
        </p:txBody>
      </p:sp>
      <p:sp>
        <p:nvSpPr>
          <p:cNvPr id="3" name="Text Placeholder 2">
            <a:extLst>
              <a:ext uri="{FF2B5EF4-FFF2-40B4-BE49-F238E27FC236}">
                <a16:creationId xmlns:a16="http://schemas.microsoft.com/office/drawing/2014/main" id="{D5B99EE3-8D19-48BC-B034-731C63FD7090}"/>
              </a:ext>
            </a:extLst>
          </p:cNvPr>
          <p:cNvSpPr>
            <a:spLocks noGrp="1"/>
          </p:cNvSpPr>
          <p:nvPr>
            <p:ph idx="1"/>
          </p:nvPr>
        </p:nvSpPr>
        <p:spPr>
          <a:xfrm>
            <a:off x="335658" y="1189827"/>
            <a:ext cx="11010105" cy="4983671"/>
          </a:xfrm>
        </p:spPr>
        <p:txBody>
          <a:bodyPr>
            <a:normAutofit fontScale="85000" lnSpcReduction="20000"/>
          </a:bodyPr>
          <a:lstStyle/>
          <a:p>
            <a:r>
              <a:rPr lang="en-IE" sz="2400" dirty="0"/>
              <a:t>You might have heard about the BODMAS rule in your school’s mathematics class.</a:t>
            </a:r>
          </a:p>
          <a:p>
            <a:r>
              <a:rPr lang="en-IE" sz="2400" dirty="0"/>
              <a:t>Python also uses a similar type of rule known as PEMDAS.</a:t>
            </a:r>
          </a:p>
          <a:p>
            <a:endParaRPr lang="en-IE" sz="2400" dirty="0"/>
          </a:p>
          <a:p>
            <a:pPr lvl="1"/>
            <a:r>
              <a:rPr lang="en-IE" sz="2400" dirty="0"/>
              <a:t>P – Parentheses</a:t>
            </a:r>
          </a:p>
          <a:p>
            <a:pPr lvl="1"/>
            <a:r>
              <a:rPr lang="en-IE" sz="2400" dirty="0"/>
              <a:t>E – Exponentiation</a:t>
            </a:r>
          </a:p>
          <a:p>
            <a:pPr lvl="1"/>
            <a:r>
              <a:rPr lang="en-IE" sz="2400" dirty="0"/>
              <a:t>M – Multiplication</a:t>
            </a:r>
          </a:p>
          <a:p>
            <a:pPr lvl="1"/>
            <a:r>
              <a:rPr lang="en-IE" sz="2400" dirty="0"/>
              <a:t>D – Division</a:t>
            </a:r>
          </a:p>
          <a:p>
            <a:pPr lvl="1"/>
            <a:r>
              <a:rPr lang="en-IE" sz="2400" dirty="0"/>
              <a:t>A – Addition</a:t>
            </a:r>
          </a:p>
          <a:p>
            <a:pPr lvl="1"/>
            <a:r>
              <a:rPr lang="en-IE" sz="2400" dirty="0"/>
              <a:t>S – Subtraction</a:t>
            </a:r>
          </a:p>
          <a:p>
            <a:pPr lvl="1"/>
            <a:endParaRPr lang="en-IE" sz="2400" dirty="0"/>
          </a:p>
          <a:p>
            <a:r>
              <a:rPr lang="en-IE" sz="2400" dirty="0"/>
              <a:t>The precedence of operators is listed from High to low.</a:t>
            </a:r>
          </a:p>
          <a:p>
            <a:r>
              <a:rPr lang="en-IE" sz="2400" dirty="0"/>
              <a:t>To remember the abbreviations, we have a funny mnemonic:</a:t>
            </a:r>
          </a:p>
          <a:p>
            <a:pPr marL="0" indent="0">
              <a:buNone/>
            </a:pPr>
            <a:r>
              <a:rPr lang="en-IE" sz="2400" b="1" dirty="0"/>
              <a:t>				“Please Excuse My Dear Aunt Sally”.</a:t>
            </a:r>
            <a:endParaRPr lang="en-US" sz="2400" b="1" dirty="0"/>
          </a:p>
        </p:txBody>
      </p:sp>
    </p:spTree>
    <p:extLst>
      <p:ext uri="{BB962C8B-B14F-4D97-AF65-F5344CB8AC3E}">
        <p14:creationId xmlns:p14="http://schemas.microsoft.com/office/powerpoint/2010/main" val="12442995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B3AAF-6DA8-400D-ABAF-30BCDD7535AE}"/>
              </a:ext>
            </a:extLst>
          </p:cNvPr>
          <p:cNvSpPr>
            <a:spLocks noGrp="1"/>
          </p:cNvSpPr>
          <p:nvPr>
            <p:ph type="title"/>
          </p:nvPr>
        </p:nvSpPr>
        <p:spPr/>
        <p:txBody>
          <a:bodyPr/>
          <a:lstStyle/>
          <a:p>
            <a:r>
              <a:rPr lang="en-US" dirty="0"/>
              <a:t>Operator precedence</a:t>
            </a:r>
          </a:p>
        </p:txBody>
      </p:sp>
      <p:pic>
        <p:nvPicPr>
          <p:cNvPr id="6" name="Content Placeholder 5">
            <a:extLst>
              <a:ext uri="{FF2B5EF4-FFF2-40B4-BE49-F238E27FC236}">
                <a16:creationId xmlns:a16="http://schemas.microsoft.com/office/drawing/2014/main" id="{FED3B4E7-1765-420D-9DA7-D0E16509BEEE}"/>
              </a:ext>
            </a:extLst>
          </p:cNvPr>
          <p:cNvPicPr>
            <a:picLocks noGrp="1" noChangeAspect="1"/>
          </p:cNvPicPr>
          <p:nvPr>
            <p:ph idx="1"/>
          </p:nvPr>
        </p:nvPicPr>
        <p:blipFill rotWithShape="1">
          <a:blip r:embed="rId2"/>
          <a:srcRect t="23006"/>
          <a:stretch/>
        </p:blipFill>
        <p:spPr>
          <a:xfrm>
            <a:off x="1694922" y="1642398"/>
            <a:ext cx="8073839" cy="3874604"/>
          </a:xfrm>
          <a:prstGeom prst="rect">
            <a:avLst/>
          </a:prstGeom>
        </p:spPr>
      </p:pic>
    </p:spTree>
    <p:extLst>
      <p:ext uri="{BB962C8B-B14F-4D97-AF65-F5344CB8AC3E}">
        <p14:creationId xmlns:p14="http://schemas.microsoft.com/office/powerpoint/2010/main" val="1984563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68C8-58F2-4394-AC15-5EEEFCC4CC2E}"/>
              </a:ext>
            </a:extLst>
          </p:cNvPr>
          <p:cNvSpPr>
            <a:spLocks noGrp="1"/>
          </p:cNvSpPr>
          <p:nvPr>
            <p:ph type="title"/>
          </p:nvPr>
        </p:nvSpPr>
        <p:spPr>
          <a:xfrm>
            <a:off x="1668139" y="621792"/>
            <a:ext cx="7250309" cy="731520"/>
          </a:xfrm>
        </p:spPr>
        <p:txBody>
          <a:bodyPr>
            <a:normAutofit fontScale="90000"/>
          </a:bodyPr>
          <a:lstStyle/>
          <a:p>
            <a:r>
              <a:rPr lang="en-US" sz="4267" dirty="0"/>
              <a:t>Using parenthesis</a:t>
            </a:r>
          </a:p>
        </p:txBody>
      </p:sp>
      <p:sp>
        <p:nvSpPr>
          <p:cNvPr id="3" name="Text Placeholder 2">
            <a:extLst>
              <a:ext uri="{FF2B5EF4-FFF2-40B4-BE49-F238E27FC236}">
                <a16:creationId xmlns:a16="http://schemas.microsoft.com/office/drawing/2014/main" id="{72511347-7254-4D6A-8599-C2866365DB57}"/>
              </a:ext>
            </a:extLst>
          </p:cNvPr>
          <p:cNvSpPr>
            <a:spLocks noGrp="1"/>
          </p:cNvSpPr>
          <p:nvPr>
            <p:ph idx="1"/>
          </p:nvPr>
        </p:nvSpPr>
        <p:spPr>
          <a:xfrm>
            <a:off x="1536193" y="1603248"/>
            <a:ext cx="10076688" cy="4383024"/>
          </a:xfrm>
          <a:solidFill>
            <a:schemeClr val="bg1"/>
          </a:solidFill>
        </p:spPr>
        <p:txBody>
          <a:bodyPr>
            <a:normAutofit fontScale="92500" lnSpcReduction="10000"/>
          </a:bodyPr>
          <a:lstStyle/>
          <a:p>
            <a:pPr marL="0" indent="0">
              <a:buNone/>
            </a:pPr>
            <a:r>
              <a:rPr lang="en-IE" dirty="0"/>
              <a:t>There is nothing wrong with making liberal use of parentheses, even when they aren’t necessary to change the order of evaluation. In fact, it is considered good practice, because it can make the code more readable, and it relieves the reader of having to recall operator precedence from memory. Consider the following:</a:t>
            </a:r>
          </a:p>
          <a:p>
            <a:endParaRPr lang="en-IE" dirty="0"/>
          </a:p>
          <a:p>
            <a:pPr marL="0" indent="0">
              <a:buNone/>
            </a:pPr>
            <a:r>
              <a:rPr lang="en-IE" dirty="0"/>
              <a:t>		(a &lt; 10) and (b &gt; 30)</a:t>
            </a:r>
          </a:p>
          <a:p>
            <a:pPr marL="0" indent="0">
              <a:buNone/>
            </a:pPr>
            <a:endParaRPr lang="en-IE" dirty="0"/>
          </a:p>
          <a:p>
            <a:pPr marL="0" indent="0">
              <a:buNone/>
            </a:pPr>
            <a:endParaRPr lang="en-IE" dirty="0"/>
          </a:p>
          <a:p>
            <a:pPr marL="0" indent="0">
              <a:buNone/>
            </a:pPr>
            <a:r>
              <a:rPr lang="en-IE" dirty="0"/>
              <a:t>Here the parentheses are fully unnecessary, as the comparison operators have higher precedence than and does and would have been performed first anyhow. But some might consider the intent of the parenthesized version more immediately obvious than this version without parentheses:</a:t>
            </a:r>
          </a:p>
          <a:p>
            <a:endParaRPr lang="en-IE" dirty="0"/>
          </a:p>
          <a:p>
            <a:pPr marL="0" indent="0">
              <a:buNone/>
            </a:pPr>
            <a:r>
              <a:rPr lang="en-IE" dirty="0"/>
              <a:t>		a &lt; 10 and b &gt; 30</a:t>
            </a:r>
            <a:endParaRPr lang="en-US" dirty="0"/>
          </a:p>
        </p:txBody>
      </p:sp>
    </p:spTree>
    <p:extLst>
      <p:ext uri="{BB962C8B-B14F-4D97-AF65-F5344CB8AC3E}">
        <p14:creationId xmlns:p14="http://schemas.microsoft.com/office/powerpoint/2010/main" val="3319356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DDCEA-F351-43AE-9C1E-E2E152F92BD0}"/>
              </a:ext>
            </a:extLst>
          </p:cNvPr>
          <p:cNvSpPr>
            <a:spLocks noGrp="1"/>
          </p:cNvSpPr>
          <p:nvPr>
            <p:ph type="title"/>
          </p:nvPr>
        </p:nvSpPr>
        <p:spPr>
          <a:xfrm>
            <a:off x="1807464" y="560198"/>
            <a:ext cx="9214104" cy="795922"/>
          </a:xfrm>
        </p:spPr>
        <p:txBody>
          <a:bodyPr>
            <a:normAutofit/>
          </a:bodyPr>
          <a:lstStyle/>
          <a:p>
            <a:r>
              <a:rPr lang="en-IE" sz="4000" dirty="0"/>
              <a:t>Associativity of Python Operators</a:t>
            </a:r>
            <a:endParaRPr lang="en-US" sz="4000" dirty="0"/>
          </a:p>
        </p:txBody>
      </p:sp>
      <p:sp>
        <p:nvSpPr>
          <p:cNvPr id="3" name="Text Placeholder 2">
            <a:extLst>
              <a:ext uri="{FF2B5EF4-FFF2-40B4-BE49-F238E27FC236}">
                <a16:creationId xmlns:a16="http://schemas.microsoft.com/office/drawing/2014/main" id="{9CB549F6-6628-4C65-9C11-1AE63702956C}"/>
              </a:ext>
            </a:extLst>
          </p:cNvPr>
          <p:cNvSpPr>
            <a:spLocks noGrp="1"/>
          </p:cNvSpPr>
          <p:nvPr>
            <p:ph idx="1"/>
          </p:nvPr>
        </p:nvSpPr>
        <p:spPr>
          <a:xfrm>
            <a:off x="838200" y="2055829"/>
            <a:ext cx="10515600" cy="3168443"/>
          </a:xfrm>
          <a:solidFill>
            <a:schemeClr val="bg1"/>
          </a:solidFill>
        </p:spPr>
        <p:txBody>
          <a:bodyPr>
            <a:normAutofit/>
          </a:bodyPr>
          <a:lstStyle/>
          <a:p>
            <a:pPr marL="0" indent="0">
              <a:buNone/>
            </a:pPr>
            <a:r>
              <a:rPr lang="en-IE" dirty="0"/>
              <a:t>We can see in the precedence table that more than one operator exists in the same group. These operators have the same precedence.</a:t>
            </a:r>
          </a:p>
          <a:p>
            <a:endParaRPr lang="en-IE" dirty="0"/>
          </a:p>
          <a:p>
            <a:pPr marL="0" indent="0">
              <a:buNone/>
            </a:pPr>
            <a:r>
              <a:rPr lang="en-IE" dirty="0"/>
              <a:t>When two operators have the same precedence, associativity helps to determine the order of operations.</a:t>
            </a:r>
          </a:p>
          <a:p>
            <a:endParaRPr lang="en-IE" dirty="0"/>
          </a:p>
          <a:p>
            <a:pPr marL="0" indent="0">
              <a:buNone/>
            </a:pPr>
            <a:r>
              <a:rPr lang="en-IE" dirty="0"/>
              <a:t>Associativity is the order in which an expression is evaluated that has multiple operators of the same precedence. Almost all the operators have left-to-right associativity.</a:t>
            </a:r>
            <a:endParaRPr lang="en-US" dirty="0"/>
          </a:p>
        </p:txBody>
      </p:sp>
    </p:spTree>
    <p:extLst>
      <p:ext uri="{BB962C8B-B14F-4D97-AF65-F5344CB8AC3E}">
        <p14:creationId xmlns:p14="http://schemas.microsoft.com/office/powerpoint/2010/main" val="40852023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E1A5C-911F-44D5-94A9-F13192949192}"/>
              </a:ext>
            </a:extLst>
          </p:cNvPr>
          <p:cNvSpPr>
            <a:spLocks noGrp="1"/>
          </p:cNvSpPr>
          <p:nvPr>
            <p:ph type="title"/>
          </p:nvPr>
        </p:nvSpPr>
        <p:spPr/>
        <p:txBody>
          <a:bodyPr/>
          <a:lstStyle/>
          <a:p>
            <a:r>
              <a:rPr lang="en-US" dirty="0"/>
              <a:t>Operator Associativity</a:t>
            </a:r>
          </a:p>
        </p:txBody>
      </p:sp>
      <p:pic>
        <p:nvPicPr>
          <p:cNvPr id="6" name="Content Placeholder 5">
            <a:extLst>
              <a:ext uri="{FF2B5EF4-FFF2-40B4-BE49-F238E27FC236}">
                <a16:creationId xmlns:a16="http://schemas.microsoft.com/office/drawing/2014/main" id="{05D6F819-36AA-4FC1-80AB-CD3CC872C62A}"/>
              </a:ext>
            </a:extLst>
          </p:cNvPr>
          <p:cNvPicPr>
            <a:picLocks noGrp="1" noChangeAspect="1"/>
          </p:cNvPicPr>
          <p:nvPr>
            <p:ph idx="1"/>
          </p:nvPr>
        </p:nvPicPr>
        <p:blipFill rotWithShape="1">
          <a:blip r:embed="rId2"/>
          <a:srcRect t="19439"/>
          <a:stretch/>
        </p:blipFill>
        <p:spPr>
          <a:xfrm>
            <a:off x="1915167" y="1791478"/>
            <a:ext cx="8040595" cy="3989006"/>
          </a:xfrm>
          <a:prstGeom prst="rect">
            <a:avLst/>
          </a:prstGeom>
        </p:spPr>
      </p:pic>
    </p:spTree>
    <p:extLst>
      <p:ext uri="{BB962C8B-B14F-4D97-AF65-F5344CB8AC3E}">
        <p14:creationId xmlns:p14="http://schemas.microsoft.com/office/powerpoint/2010/main" val="8198471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027BA3-F938-4FD8-BDBC-04AB054CC89F}"/>
              </a:ext>
            </a:extLst>
          </p:cNvPr>
          <p:cNvPicPr>
            <a:picLocks noChangeAspect="1"/>
          </p:cNvPicPr>
          <p:nvPr/>
        </p:nvPicPr>
        <p:blipFill rotWithShape="1">
          <a:blip r:embed="rId3"/>
          <a:srcRect b="10299"/>
          <a:stretch/>
        </p:blipFill>
        <p:spPr>
          <a:xfrm>
            <a:off x="0" y="190067"/>
            <a:ext cx="5223032" cy="5810682"/>
          </a:xfrm>
          <a:prstGeom prst="rect">
            <a:avLst/>
          </a:prstGeom>
        </p:spPr>
      </p:pic>
      <p:pic>
        <p:nvPicPr>
          <p:cNvPr id="7" name="Picture 6">
            <a:extLst>
              <a:ext uri="{FF2B5EF4-FFF2-40B4-BE49-F238E27FC236}">
                <a16:creationId xmlns:a16="http://schemas.microsoft.com/office/drawing/2014/main" id="{4C570D44-1D6C-4455-A6A7-E4C34E2E09E7}"/>
              </a:ext>
            </a:extLst>
          </p:cNvPr>
          <p:cNvPicPr>
            <a:picLocks noChangeAspect="1"/>
          </p:cNvPicPr>
          <p:nvPr/>
        </p:nvPicPr>
        <p:blipFill>
          <a:blip r:embed="rId4"/>
          <a:stretch>
            <a:fillRect/>
          </a:stretch>
        </p:blipFill>
        <p:spPr>
          <a:xfrm>
            <a:off x="5209953" y="0"/>
            <a:ext cx="6982047" cy="6858000"/>
          </a:xfrm>
          <a:prstGeom prst="rect">
            <a:avLst/>
          </a:prstGeom>
        </p:spPr>
      </p:pic>
    </p:spTree>
    <p:extLst>
      <p:ext uri="{BB962C8B-B14F-4D97-AF65-F5344CB8AC3E}">
        <p14:creationId xmlns:p14="http://schemas.microsoft.com/office/powerpoint/2010/main" val="5961853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BEB0-3E77-4642-8BB3-B6649CD8196E}"/>
              </a:ext>
            </a:extLst>
          </p:cNvPr>
          <p:cNvSpPr>
            <a:spLocks noGrp="1"/>
          </p:cNvSpPr>
          <p:nvPr>
            <p:ph type="title"/>
          </p:nvPr>
        </p:nvSpPr>
        <p:spPr>
          <a:xfrm>
            <a:off x="1862328" y="616295"/>
            <a:ext cx="10515600" cy="561306"/>
          </a:xfrm>
        </p:spPr>
        <p:txBody>
          <a:bodyPr>
            <a:normAutofit fontScale="90000"/>
          </a:bodyPr>
          <a:lstStyle/>
          <a:p>
            <a:r>
              <a:rPr lang="en-IE" dirty="0"/>
              <a:t>Associativity of Python Operators</a:t>
            </a:r>
            <a:endParaRPr lang="en-US" dirty="0"/>
          </a:p>
        </p:txBody>
      </p:sp>
      <p:sp>
        <p:nvSpPr>
          <p:cNvPr id="3" name="Text Placeholder 2">
            <a:extLst>
              <a:ext uri="{FF2B5EF4-FFF2-40B4-BE49-F238E27FC236}">
                <a16:creationId xmlns:a16="http://schemas.microsoft.com/office/drawing/2014/main" id="{D49374D2-02C7-4EA6-BF06-01E59FC75B00}"/>
              </a:ext>
            </a:extLst>
          </p:cNvPr>
          <p:cNvSpPr>
            <a:spLocks noGrp="1"/>
          </p:cNvSpPr>
          <p:nvPr>
            <p:ph idx="1"/>
          </p:nvPr>
        </p:nvSpPr>
        <p:spPr>
          <a:xfrm>
            <a:off x="517358" y="1395664"/>
            <a:ext cx="10836442" cy="1030538"/>
          </a:xfrm>
          <a:solidFill>
            <a:schemeClr val="bg1"/>
          </a:solidFill>
        </p:spPr>
        <p:txBody>
          <a:bodyPr>
            <a:normAutofit fontScale="92500" lnSpcReduction="10000"/>
          </a:bodyPr>
          <a:lstStyle/>
          <a:p>
            <a:pPr marL="0" indent="0">
              <a:buNone/>
            </a:pPr>
            <a:r>
              <a:rPr lang="en-IE" sz="2400" dirty="0"/>
              <a:t>For example, multiplication and floor division have the same precedence. Hence, if both of them are present in an expression, the left one is evaluated first.</a:t>
            </a:r>
            <a:endParaRPr lang="en-US" sz="2400" dirty="0"/>
          </a:p>
        </p:txBody>
      </p:sp>
      <p:pic>
        <p:nvPicPr>
          <p:cNvPr id="6" name="Picture 5">
            <a:extLst>
              <a:ext uri="{FF2B5EF4-FFF2-40B4-BE49-F238E27FC236}">
                <a16:creationId xmlns:a16="http://schemas.microsoft.com/office/drawing/2014/main" id="{9B54EE10-6665-48F1-BD82-D8798AEF01F1}"/>
              </a:ext>
            </a:extLst>
          </p:cNvPr>
          <p:cNvPicPr>
            <a:picLocks noChangeAspect="1"/>
          </p:cNvPicPr>
          <p:nvPr/>
        </p:nvPicPr>
        <p:blipFill>
          <a:blip r:embed="rId2"/>
          <a:stretch>
            <a:fillRect/>
          </a:stretch>
        </p:blipFill>
        <p:spPr>
          <a:xfrm>
            <a:off x="664390" y="2744287"/>
            <a:ext cx="3686435" cy="3375024"/>
          </a:xfrm>
          <a:prstGeom prst="rect">
            <a:avLst/>
          </a:prstGeom>
        </p:spPr>
      </p:pic>
      <p:pic>
        <p:nvPicPr>
          <p:cNvPr id="8" name="Picture 7">
            <a:extLst>
              <a:ext uri="{FF2B5EF4-FFF2-40B4-BE49-F238E27FC236}">
                <a16:creationId xmlns:a16="http://schemas.microsoft.com/office/drawing/2014/main" id="{81E382F8-5DEB-44C3-A975-1A81972A502D}"/>
              </a:ext>
            </a:extLst>
          </p:cNvPr>
          <p:cNvPicPr>
            <a:picLocks noChangeAspect="1"/>
          </p:cNvPicPr>
          <p:nvPr/>
        </p:nvPicPr>
        <p:blipFill>
          <a:blip r:embed="rId3"/>
          <a:stretch>
            <a:fillRect/>
          </a:stretch>
        </p:blipFill>
        <p:spPr>
          <a:xfrm>
            <a:off x="4942821" y="2748299"/>
            <a:ext cx="6584789" cy="3123024"/>
          </a:xfrm>
          <a:prstGeom prst="rect">
            <a:avLst/>
          </a:prstGeom>
        </p:spPr>
      </p:pic>
    </p:spTree>
    <p:extLst>
      <p:ext uri="{BB962C8B-B14F-4D97-AF65-F5344CB8AC3E}">
        <p14:creationId xmlns:p14="http://schemas.microsoft.com/office/powerpoint/2010/main" val="22250914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4CAD-64A0-4B38-B8B8-272BA5E7CF5A}"/>
              </a:ext>
            </a:extLst>
          </p:cNvPr>
          <p:cNvSpPr>
            <a:spLocks noGrp="1"/>
          </p:cNvSpPr>
          <p:nvPr>
            <p:ph type="title"/>
          </p:nvPr>
        </p:nvSpPr>
        <p:spPr>
          <a:xfrm>
            <a:off x="1722120" y="556293"/>
            <a:ext cx="10515600" cy="717771"/>
          </a:xfrm>
        </p:spPr>
        <p:txBody>
          <a:bodyPr>
            <a:normAutofit/>
          </a:bodyPr>
          <a:lstStyle/>
          <a:p>
            <a:r>
              <a:rPr lang="en-IE" dirty="0"/>
              <a:t>Non associative operators</a:t>
            </a:r>
            <a:endParaRPr lang="en-US" dirty="0"/>
          </a:p>
        </p:txBody>
      </p:sp>
      <p:sp>
        <p:nvSpPr>
          <p:cNvPr id="3" name="Text Placeholder 2">
            <a:extLst>
              <a:ext uri="{FF2B5EF4-FFF2-40B4-BE49-F238E27FC236}">
                <a16:creationId xmlns:a16="http://schemas.microsoft.com/office/drawing/2014/main" id="{E86635BA-671F-48A0-AA99-FD8BCD5C1B11}"/>
              </a:ext>
            </a:extLst>
          </p:cNvPr>
          <p:cNvSpPr>
            <a:spLocks noGrp="1"/>
          </p:cNvSpPr>
          <p:nvPr>
            <p:ph idx="1"/>
          </p:nvPr>
        </p:nvSpPr>
        <p:spPr>
          <a:xfrm>
            <a:off x="838200" y="2405380"/>
            <a:ext cx="10515600" cy="2373884"/>
          </a:xfrm>
          <a:solidFill>
            <a:schemeClr val="bg1"/>
          </a:solidFill>
        </p:spPr>
        <p:txBody>
          <a:bodyPr>
            <a:normAutofit/>
          </a:bodyPr>
          <a:lstStyle/>
          <a:p>
            <a:pPr marL="0" indent="0">
              <a:buNone/>
            </a:pPr>
            <a:r>
              <a:rPr lang="en-IE" dirty="0"/>
              <a:t>Some operators like assignment operators and comparison operators do not have associativity in Python. There are separate rules for sequences of this kind of operator and cannot be expressed as associativity.</a:t>
            </a:r>
          </a:p>
          <a:p>
            <a:endParaRPr lang="en-IE" dirty="0"/>
          </a:p>
          <a:p>
            <a:pPr marL="0" indent="0">
              <a:buNone/>
            </a:pPr>
            <a:r>
              <a:rPr lang="en-IE" dirty="0"/>
              <a:t>For example, x &lt; y &lt; z neither means (x &lt; y) &lt; z nor x &lt; (y &lt; z). x &lt; y &lt; z is equivalent to </a:t>
            </a:r>
          </a:p>
          <a:p>
            <a:pPr marL="0" indent="0">
              <a:buNone/>
            </a:pPr>
            <a:r>
              <a:rPr lang="en-IE" dirty="0"/>
              <a:t>(x &lt; y) and (y &lt; z) and this is evaluated from left-to-right.</a:t>
            </a:r>
            <a:endParaRPr lang="en-US" dirty="0"/>
          </a:p>
        </p:txBody>
      </p:sp>
    </p:spTree>
    <p:extLst>
      <p:ext uri="{BB962C8B-B14F-4D97-AF65-F5344CB8AC3E}">
        <p14:creationId xmlns:p14="http://schemas.microsoft.com/office/powerpoint/2010/main" val="1053174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4321A-491F-496D-B86F-D94348FCDCC7}"/>
              </a:ext>
            </a:extLst>
          </p:cNvPr>
          <p:cNvSpPr>
            <a:spLocks noGrp="1"/>
          </p:cNvSpPr>
          <p:nvPr>
            <p:ph type="title"/>
          </p:nvPr>
        </p:nvSpPr>
        <p:spPr>
          <a:xfrm>
            <a:off x="1924731" y="561033"/>
            <a:ext cx="9755205" cy="949912"/>
          </a:xfrm>
        </p:spPr>
        <p:txBody>
          <a:bodyPr>
            <a:normAutofit/>
          </a:bodyPr>
          <a:lstStyle/>
          <a:p>
            <a:r>
              <a:rPr lang="en-IE" dirty="0"/>
              <a:t>%(String Formatting(modulo)Operator)</a:t>
            </a:r>
            <a:endParaRPr lang="en-US" dirty="0"/>
          </a:p>
        </p:txBody>
      </p:sp>
      <p:sp>
        <p:nvSpPr>
          <p:cNvPr id="3" name="Content Placeholder 2">
            <a:extLst>
              <a:ext uri="{FF2B5EF4-FFF2-40B4-BE49-F238E27FC236}">
                <a16:creationId xmlns:a16="http://schemas.microsoft.com/office/drawing/2014/main" id="{8B178584-9F0C-44BD-8787-B58F32D43FD5}"/>
              </a:ext>
            </a:extLst>
          </p:cNvPr>
          <p:cNvSpPr>
            <a:spLocks noGrp="1"/>
          </p:cNvSpPr>
          <p:nvPr>
            <p:ph idx="1"/>
          </p:nvPr>
        </p:nvSpPr>
        <p:spPr>
          <a:xfrm>
            <a:off x="1156862" y="1890013"/>
            <a:ext cx="10353762" cy="2291843"/>
          </a:xfrm>
          <a:solidFill>
            <a:schemeClr val="bg1"/>
          </a:solidFill>
        </p:spPr>
        <p:txBody>
          <a:bodyPr>
            <a:normAutofit/>
          </a:bodyPr>
          <a:lstStyle/>
          <a:p>
            <a:pPr marL="0" indent="0">
              <a:buNone/>
            </a:pPr>
            <a:r>
              <a:rPr lang="en-IE" dirty="0"/>
              <a:t>On the left side of the "</a:t>
            </a:r>
            <a:r>
              <a:rPr lang="en-IE" i="1" dirty="0"/>
              <a:t>string modulo operator</a:t>
            </a:r>
            <a:r>
              <a:rPr lang="en-IE" dirty="0"/>
              <a:t>" there is the so-called “</a:t>
            </a:r>
            <a:r>
              <a:rPr lang="en-IE" i="1" dirty="0"/>
              <a:t>format string” </a:t>
            </a:r>
            <a:endParaRPr lang="en-IE" dirty="0"/>
          </a:p>
          <a:p>
            <a:pPr marL="0" indent="0">
              <a:buNone/>
            </a:pPr>
            <a:endParaRPr lang="en-IE" dirty="0"/>
          </a:p>
          <a:p>
            <a:pPr marL="0" indent="0">
              <a:buNone/>
            </a:pPr>
            <a:r>
              <a:rPr lang="en-IE" dirty="0"/>
              <a:t>On the right side is a “</a:t>
            </a:r>
            <a:r>
              <a:rPr lang="en-IE" b="1" dirty="0"/>
              <a:t>tuple”</a:t>
            </a:r>
            <a:r>
              <a:rPr lang="en-IE" dirty="0"/>
              <a:t> with the content, which is interpolated in the format string.</a:t>
            </a:r>
          </a:p>
          <a:p>
            <a:pPr marL="0" indent="0">
              <a:buNone/>
            </a:pPr>
            <a:endParaRPr lang="en-IE" dirty="0"/>
          </a:p>
          <a:p>
            <a:pPr marL="0" indent="0">
              <a:buNone/>
            </a:pPr>
            <a:r>
              <a:rPr lang="en-IE" dirty="0"/>
              <a:t> The values can be literals, variables or arbitrary arithmetic expressions.</a:t>
            </a:r>
            <a:endParaRPr lang="en-US" dirty="0"/>
          </a:p>
        </p:txBody>
      </p:sp>
      <p:pic>
        <p:nvPicPr>
          <p:cNvPr id="7" name="Picture 6">
            <a:extLst>
              <a:ext uri="{FF2B5EF4-FFF2-40B4-BE49-F238E27FC236}">
                <a16:creationId xmlns:a16="http://schemas.microsoft.com/office/drawing/2014/main" id="{C80E0C7C-34BB-497B-870D-9BD3FE6F7BE7}"/>
              </a:ext>
            </a:extLst>
          </p:cNvPr>
          <p:cNvPicPr>
            <a:picLocks noChangeAspect="1"/>
          </p:cNvPicPr>
          <p:nvPr/>
        </p:nvPicPr>
        <p:blipFill>
          <a:blip r:embed="rId3"/>
          <a:stretch>
            <a:fillRect/>
          </a:stretch>
        </p:blipFill>
        <p:spPr>
          <a:xfrm>
            <a:off x="2533677" y="4737370"/>
            <a:ext cx="7302219" cy="1346903"/>
          </a:xfrm>
          <a:prstGeom prst="rect">
            <a:avLst/>
          </a:prstGeom>
        </p:spPr>
      </p:pic>
    </p:spTree>
    <p:extLst>
      <p:ext uri="{BB962C8B-B14F-4D97-AF65-F5344CB8AC3E}">
        <p14:creationId xmlns:p14="http://schemas.microsoft.com/office/powerpoint/2010/main" val="49428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EE7D8B-B7D0-4979-947F-8FE4C5EC8156}"/>
              </a:ext>
            </a:extLst>
          </p:cNvPr>
          <p:cNvSpPr>
            <a:spLocks noGrp="1"/>
          </p:cNvSpPr>
          <p:nvPr>
            <p:ph type="title"/>
          </p:nvPr>
        </p:nvSpPr>
        <p:spPr>
          <a:xfrm>
            <a:off x="785646" y="189900"/>
            <a:ext cx="10353762" cy="822741"/>
          </a:xfrm>
        </p:spPr>
        <p:txBody>
          <a:bodyPr>
            <a:normAutofit fontScale="90000"/>
          </a:bodyPr>
          <a:lstStyle/>
          <a:p>
            <a:pPr algn="ctr"/>
            <a:r>
              <a:rPr lang="en-US" sz="4800" dirty="0"/>
              <a:t>Basic formatting</a:t>
            </a:r>
            <a:endParaRPr lang="en-US" dirty="0"/>
          </a:p>
        </p:txBody>
      </p:sp>
      <p:sp>
        <p:nvSpPr>
          <p:cNvPr id="2" name="Text Placeholder 1">
            <a:extLst>
              <a:ext uri="{FF2B5EF4-FFF2-40B4-BE49-F238E27FC236}">
                <a16:creationId xmlns:a16="http://schemas.microsoft.com/office/drawing/2014/main" id="{605C9A70-BE3B-4807-9E71-6975AB8ECC6A}"/>
              </a:ext>
            </a:extLst>
          </p:cNvPr>
          <p:cNvSpPr>
            <a:spLocks noGrp="1"/>
          </p:cNvSpPr>
          <p:nvPr>
            <p:ph idx="1"/>
          </p:nvPr>
        </p:nvSpPr>
        <p:spPr>
          <a:xfrm>
            <a:off x="928346" y="1331650"/>
            <a:ext cx="5559391" cy="5122416"/>
          </a:xfrm>
          <a:solidFill>
            <a:schemeClr val="bg1"/>
          </a:solidFill>
        </p:spPr>
        <p:txBody>
          <a:bodyPr>
            <a:normAutofit/>
          </a:bodyPr>
          <a:lstStyle/>
          <a:p>
            <a:pPr marL="0" indent="0" algn="just">
              <a:lnSpc>
                <a:spcPct val="100000"/>
              </a:lnSpc>
              <a:buNone/>
            </a:pPr>
            <a:r>
              <a:rPr lang="en-IE" sz="2000" dirty="0"/>
              <a:t>Simple positional formatting is probably the most common use-case. Use it if the order of your arguments is not likely to change and you only have very few elements you want to concatenate.</a:t>
            </a:r>
          </a:p>
          <a:p>
            <a:pPr algn="just">
              <a:lnSpc>
                <a:spcPct val="100000"/>
              </a:lnSpc>
            </a:pPr>
            <a:endParaRPr lang="en-IE" sz="2000" dirty="0"/>
          </a:p>
          <a:p>
            <a:pPr marL="0" indent="0" algn="just">
              <a:lnSpc>
                <a:spcPct val="100000"/>
              </a:lnSpc>
              <a:buNone/>
            </a:pPr>
            <a:r>
              <a:rPr lang="en-IE" sz="2000" dirty="0"/>
              <a:t>Since the elements are not represented by something as descriptive as a name this simple style should only be used to format a relatively small number of elements.</a:t>
            </a:r>
            <a:endParaRPr lang="en-US" sz="2000" dirty="0"/>
          </a:p>
        </p:txBody>
      </p:sp>
      <p:pic>
        <p:nvPicPr>
          <p:cNvPr id="5" name="Picture 4">
            <a:extLst>
              <a:ext uri="{FF2B5EF4-FFF2-40B4-BE49-F238E27FC236}">
                <a16:creationId xmlns:a16="http://schemas.microsoft.com/office/drawing/2014/main" id="{8FA929A0-82BC-4688-BD50-D494E8258192}"/>
              </a:ext>
            </a:extLst>
          </p:cNvPr>
          <p:cNvPicPr>
            <a:picLocks noChangeAspect="1"/>
          </p:cNvPicPr>
          <p:nvPr/>
        </p:nvPicPr>
        <p:blipFill>
          <a:blip r:embed="rId3"/>
          <a:stretch>
            <a:fillRect/>
          </a:stretch>
        </p:blipFill>
        <p:spPr>
          <a:xfrm>
            <a:off x="6658425" y="1513786"/>
            <a:ext cx="5351508" cy="4563072"/>
          </a:xfrm>
          <a:prstGeom prst="rect">
            <a:avLst/>
          </a:prstGeom>
        </p:spPr>
      </p:pic>
    </p:spTree>
    <p:extLst>
      <p:ext uri="{BB962C8B-B14F-4D97-AF65-F5344CB8AC3E}">
        <p14:creationId xmlns:p14="http://schemas.microsoft.com/office/powerpoint/2010/main" val="91585783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C9D70C98907824F86BF5E7139EC8C3E" ma:contentTypeVersion="2" ma:contentTypeDescription="Create a new document." ma:contentTypeScope="" ma:versionID="70eaf8de199ae95ef4ddeefb27c8871c">
  <xsd:schema xmlns:xsd="http://www.w3.org/2001/XMLSchema" xmlns:xs="http://www.w3.org/2001/XMLSchema" xmlns:p="http://schemas.microsoft.com/office/2006/metadata/properties" xmlns:ns2="1caf27d6-6322-4191-86cb-69d6ea603340" targetNamespace="http://schemas.microsoft.com/office/2006/metadata/properties" ma:root="true" ma:fieldsID="7c2cf16448b94ffe537ff3ba80118423" ns2:_="">
    <xsd:import namespace="1caf27d6-6322-4191-86cb-69d6ea60334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af27d6-6322-4191-86cb-69d6ea6033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1237DCA-3CE2-4934-A54C-FC6F3BC60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caf27d6-6322-4191-86cb-69d6ea6033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1caf27d6-6322-4191-86cb-69d6ea603340"/>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TM02892315[[fn=Wisp]]</Template>
  <TotalTime>7598</TotalTime>
  <Words>3704</Words>
  <Application>Microsoft Office PowerPoint</Application>
  <PresentationFormat>Widescreen</PresentationFormat>
  <Paragraphs>381</Paragraphs>
  <Slides>78</Slides>
  <Notes>15</Notes>
  <HiddenSlides>0</HiddenSlides>
  <MMClips>3</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78</vt:i4>
      </vt:variant>
    </vt:vector>
  </HeadingPairs>
  <TitlesOfParts>
    <vt:vector size="91" baseType="lpstr">
      <vt:lpstr>Abadi</vt:lpstr>
      <vt:lpstr>Arial</vt:lpstr>
      <vt:lpstr>Bahnschrift Light SemiCondensed</vt:lpstr>
      <vt:lpstr>Calibri</vt:lpstr>
      <vt:lpstr>Cavolini</vt:lpstr>
      <vt:lpstr>Century Gothic</vt:lpstr>
      <vt:lpstr>Consolas</vt:lpstr>
      <vt:lpstr>Courier New</vt:lpstr>
      <vt:lpstr>Fira Sans Black</vt:lpstr>
      <vt:lpstr>Lucida Grande</vt:lpstr>
      <vt:lpstr>Wingdings</vt:lpstr>
      <vt:lpstr>Wingdings 3</vt:lpstr>
      <vt:lpstr>Wisp</vt:lpstr>
      <vt:lpstr>More  Formatting the Output </vt:lpstr>
      <vt:lpstr>“Old Style” String Formatting (% Operator)</vt:lpstr>
      <vt:lpstr>“Old Style” String Formatting (% Operator)</vt:lpstr>
      <vt:lpstr>Using two or more arguments</vt:lpstr>
      <vt:lpstr>Type</vt:lpstr>
      <vt:lpstr>% (String Formatting(modulo) Operator)</vt:lpstr>
      <vt:lpstr>% (String Formatting(modulo) Operator)</vt:lpstr>
      <vt:lpstr>%(String Formatting(modulo)Operator)</vt:lpstr>
      <vt:lpstr>Basic formatting</vt:lpstr>
      <vt:lpstr>Index formatting</vt:lpstr>
      <vt:lpstr>Padding and aligning strings</vt:lpstr>
      <vt:lpstr>Padding and aligning Strings</vt:lpstr>
      <vt:lpstr>Padding and aligning Strings</vt:lpstr>
      <vt:lpstr>Truncating long strings</vt:lpstr>
      <vt:lpstr>Combining truncating and padding</vt:lpstr>
      <vt:lpstr>Formatting Numbers</vt:lpstr>
      <vt:lpstr>Specifying Width for numbers</vt:lpstr>
      <vt:lpstr>Specifying precision</vt:lpstr>
      <vt:lpstr>Specifying precision for Integers</vt:lpstr>
      <vt:lpstr>Signed numbers </vt:lpstr>
      <vt:lpstr>Signed numbers</vt:lpstr>
      <vt:lpstr>Signed numbers</vt:lpstr>
      <vt:lpstr>Which Style to choose?</vt:lpstr>
      <vt:lpstr>Operators</vt:lpstr>
      <vt:lpstr>What is an Operator?</vt:lpstr>
      <vt:lpstr>Operator</vt:lpstr>
      <vt:lpstr>Arithmetic operators</vt:lpstr>
      <vt:lpstr>Types of division operators</vt:lpstr>
      <vt:lpstr>Example - Division</vt:lpstr>
      <vt:lpstr>Example – Floor Division</vt:lpstr>
      <vt:lpstr>Example</vt:lpstr>
      <vt:lpstr>Comparison/Relational operators </vt:lpstr>
      <vt:lpstr> Comparison operators - Example </vt:lpstr>
      <vt:lpstr>Comparing strings</vt:lpstr>
      <vt:lpstr>Comparing strings</vt:lpstr>
      <vt:lpstr>Equality operator (==)</vt:lpstr>
      <vt:lpstr>Comparison Operators - Example</vt:lpstr>
      <vt:lpstr>Logical operators</vt:lpstr>
      <vt:lpstr>Examples</vt:lpstr>
      <vt:lpstr>Logical operators for Non-Boolean types</vt:lpstr>
      <vt:lpstr>Logical operators for Non-Boolean types</vt:lpstr>
      <vt:lpstr>Bitwise operators </vt:lpstr>
      <vt:lpstr>Bitwise Operators</vt:lpstr>
      <vt:lpstr>Basic logic Truth Tables</vt:lpstr>
      <vt:lpstr>1. Bitwise AND Operator </vt:lpstr>
      <vt:lpstr>2. Bitwise OR Operator </vt:lpstr>
      <vt:lpstr>3. Bitwise XOR Operator </vt:lpstr>
      <vt:lpstr>4. Bitwise Complement Operator </vt:lpstr>
      <vt:lpstr>Bitwise complement Operator</vt:lpstr>
      <vt:lpstr>5. Bitwise Left Shift Operator</vt:lpstr>
      <vt:lpstr>PowerPoint Presentation</vt:lpstr>
      <vt:lpstr>6. Bitwise Right Shift Operator</vt:lpstr>
      <vt:lpstr>PowerPoint Presentation</vt:lpstr>
      <vt:lpstr>Using bitwise operators for Boolean types</vt:lpstr>
      <vt:lpstr>Assignment operators </vt:lpstr>
      <vt:lpstr>PowerPoint Presentation</vt:lpstr>
      <vt:lpstr>Special operators</vt:lpstr>
      <vt:lpstr>Identity Operators</vt:lpstr>
      <vt:lpstr>Identity Operators</vt:lpstr>
      <vt:lpstr>Difference Between “==” and “IS” Operator</vt:lpstr>
      <vt:lpstr>Difference Between “==” and “IS” Operator</vt:lpstr>
      <vt:lpstr>Membership operators</vt:lpstr>
      <vt:lpstr>Membership Operators</vt:lpstr>
      <vt:lpstr>What is Python Ternary Operator?</vt:lpstr>
      <vt:lpstr>The three operands</vt:lpstr>
      <vt:lpstr>Ternary Operator</vt:lpstr>
      <vt:lpstr>Precedence and Associativity of Operators</vt:lpstr>
      <vt:lpstr>Precedence of Python Operators</vt:lpstr>
      <vt:lpstr>Precedence of Python Operators</vt:lpstr>
      <vt:lpstr>Operator Precedence Table</vt:lpstr>
      <vt:lpstr>Python Operators Precedence Rule – PEMDAS</vt:lpstr>
      <vt:lpstr>Operator precedence</vt:lpstr>
      <vt:lpstr>Using parenthesis</vt:lpstr>
      <vt:lpstr>Associativity of Python Operators</vt:lpstr>
      <vt:lpstr>Operator Associativity</vt:lpstr>
      <vt:lpstr>PowerPoint Presentation</vt:lpstr>
      <vt:lpstr>Associativity of Python Operators</vt:lpstr>
      <vt:lpstr>Non associative operators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angela mercy</dc:creator>
  <cp:lastModifiedBy>James Barrett -nln</cp:lastModifiedBy>
  <cp:revision>153</cp:revision>
  <dcterms:created xsi:type="dcterms:W3CDTF">2021-03-31T14:51:55Z</dcterms:created>
  <dcterms:modified xsi:type="dcterms:W3CDTF">2025-03-13T12:10:03Z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0x010100BC9D70C98907824F86BF5E7139EC8C3E</vt:lpwstr>
  </property>
</Properties>
</file>